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FDA8-959B-46F7-BD07-D9ED8BB78F57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3A0F0-4730-4AE1-9D75-12EF9B855B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FDA8-959B-46F7-BD07-D9ED8BB78F57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3A0F0-4730-4AE1-9D75-12EF9B855B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FDA8-959B-46F7-BD07-D9ED8BB78F57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3A0F0-4730-4AE1-9D75-12EF9B855B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FDA8-959B-46F7-BD07-D9ED8BB78F57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3A0F0-4730-4AE1-9D75-12EF9B855B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FDA8-959B-46F7-BD07-D9ED8BB78F57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3A0F0-4730-4AE1-9D75-12EF9B855B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FDA8-959B-46F7-BD07-D9ED8BB78F57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3A0F0-4730-4AE1-9D75-12EF9B855B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FDA8-959B-46F7-BD07-D9ED8BB78F57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3A0F0-4730-4AE1-9D75-12EF9B855B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FDA8-959B-46F7-BD07-D9ED8BB78F57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3A0F0-4730-4AE1-9D75-12EF9B855B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FDA8-959B-46F7-BD07-D9ED8BB78F57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3A0F0-4730-4AE1-9D75-12EF9B855B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FDA8-959B-46F7-BD07-D9ED8BB78F57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3A0F0-4730-4AE1-9D75-12EF9B855B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FDA8-959B-46F7-BD07-D9ED8BB78F57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613A0F0-4730-4AE1-9D75-12EF9B855B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C0FDA8-959B-46F7-BD07-D9ED8BB78F57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13A0F0-4730-4AE1-9D75-12EF9B855B3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esprecopii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1"/>
            <a:ext cx="7772400" cy="1728192"/>
          </a:xfrm>
        </p:spPr>
        <p:txBody>
          <a:bodyPr/>
          <a:lstStyle/>
          <a:p>
            <a:pPr algn="ctr"/>
            <a:r>
              <a:rPr lang="en-US" dirty="0" smtClean="0"/>
              <a:t>CONSILIEREA COPIILOR  </a:t>
            </a:r>
            <a:endParaRPr lang="en-US" dirty="0"/>
          </a:p>
        </p:txBody>
      </p:sp>
      <p:pic>
        <p:nvPicPr>
          <p:cNvPr id="1026" name="Picture 2" descr="C:\Users\Theo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117465"/>
            <a:ext cx="7143800" cy="3714752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3851920" y="6032848"/>
            <a:ext cx="4532040" cy="5645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o-RO" dirty="0" smtClean="0"/>
              <a:t>Prof. consilier școlar Elena Stambuli – CJRAE Constanța</a:t>
            </a: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 smtClean="0"/>
              <a:t>Concluzie: </a:t>
            </a: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>Părinți </a:t>
            </a:r>
            <a:r>
              <a:rPr lang="ro-RO" dirty="0" smtClean="0"/>
              <a:t>fericiți – copii fericiți!</a:t>
            </a:r>
            <a:endParaRPr lang="en-US" dirty="0"/>
          </a:p>
        </p:txBody>
      </p:sp>
      <p:pic>
        <p:nvPicPr>
          <p:cNvPr id="1026" name="Picture 2" descr="C:\Users\Theo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53386" y="2492896"/>
            <a:ext cx="5857916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Bibliografie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o-RO" dirty="0" smtClean="0"/>
              <a:t>1. </a:t>
            </a:r>
            <a:r>
              <a:rPr lang="ro-RO" dirty="0"/>
              <a:t>„</a:t>
            </a:r>
            <a:r>
              <a:rPr lang="en-US" dirty="0" smtClean="0"/>
              <a:t>P</a:t>
            </a:r>
            <a:r>
              <a:rPr lang="ro-RO" dirty="0" smtClean="0"/>
              <a:t>ărinți liniștiți, copii fericiți” - </a:t>
            </a:r>
            <a:r>
              <a:rPr lang="ro-RO" dirty="0" smtClean="0"/>
              <a:t>Dr</a:t>
            </a:r>
            <a:r>
              <a:rPr lang="ro-RO" dirty="0" smtClean="0"/>
              <a:t>. Laura Markham</a:t>
            </a:r>
          </a:p>
          <a:p>
            <a:pPr>
              <a:buNone/>
            </a:pPr>
            <a:r>
              <a:rPr lang="ro-RO" dirty="0" smtClean="0"/>
              <a:t>2.  </a:t>
            </a:r>
            <a:r>
              <a:rPr lang="ro-RO" dirty="0" smtClean="0">
                <a:hlinkClick r:id="rId2"/>
              </a:rPr>
              <a:t>www.desprecopii.com</a:t>
            </a:r>
            <a:r>
              <a:rPr lang="ro-RO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Ce este consilierea psihologică?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o-RO" dirty="0" smtClean="0"/>
              <a:t>Consilierea psihologică a copiilor este o intervenție psihologică ce are ca scop  dezvoltarea  armonioasă a copilului din punct de vedere emoțional, cognitiv și  comportament</a:t>
            </a:r>
            <a:r>
              <a:rPr lang="en-US" dirty="0" smtClean="0"/>
              <a:t>al</a:t>
            </a:r>
            <a:r>
              <a:rPr lang="ro-RO" dirty="0" smtClean="0"/>
              <a:t>.</a:t>
            </a:r>
          </a:p>
          <a:p>
            <a:pPr algn="just">
              <a:buNone/>
            </a:pPr>
            <a:r>
              <a:rPr lang="ro-RO" dirty="0" smtClean="0"/>
              <a:t>Așadar, persoan</a:t>
            </a:r>
            <a:r>
              <a:rPr lang="en-US" dirty="0" smtClean="0"/>
              <a:t>e</a:t>
            </a:r>
            <a:r>
              <a:rPr lang="ro-RO" dirty="0" smtClean="0"/>
              <a:t>le care apelează la psiholog sunt persoane sănătoase, care au totuși nevoie să găsească soluții legate de problemele care apar.</a:t>
            </a:r>
          </a:p>
          <a:p>
            <a:pPr algn="just">
              <a:buNone/>
            </a:pPr>
            <a:r>
              <a:rPr lang="ro-RO" dirty="0" smtClean="0"/>
              <a:t>!!! Psihologul nu pune diagnostic și nu dă medicamente, aceasta e treaba psihiatrului.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o-RO" dirty="0" smtClean="0"/>
              <a:t>Ce înseamnă un psiholog bun pentru copii?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o-RO" dirty="0" smtClean="0"/>
              <a:t>Un psiholog bun pentru copii este acea persoană care reușește, în primul rând, să ajungă la sufletul copilului, care reușește să stabilească o relație armonioasă cu acel copil.</a:t>
            </a:r>
          </a:p>
          <a:p>
            <a:pPr>
              <a:buNone/>
            </a:pPr>
            <a:r>
              <a:rPr lang="ro-RO" dirty="0" smtClean="0"/>
              <a:t>Ceea ce deosebește o consiliere psihologică reușită de una nereușita este implicare celor doi </a:t>
            </a:r>
            <a:r>
              <a:rPr lang="ro-RO" dirty="0" smtClean="0"/>
              <a:t>factori: </a:t>
            </a:r>
            <a:r>
              <a:rPr lang="ro-RO" dirty="0" smtClean="0"/>
              <a:t>psihologul și părintele.</a:t>
            </a:r>
          </a:p>
          <a:p>
            <a:pPr>
              <a:buNone/>
            </a:pPr>
            <a:r>
              <a:rPr lang="ro-RO" dirty="0" smtClean="0"/>
              <a:t>Copilul învață comportamente din familie, așadar părintele este cel care își pune amprenta pe viitorul adult.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o-RO" dirty="0" smtClean="0"/>
              <a:t>Toți părinții vor ce este mai bun pentru copilul lor!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o-RO" dirty="0" smtClean="0"/>
              <a:t>Fiecare părinte dorește să îi ofere copilului o viață îndestulată, să aibă grijă să nu îi lipsească nimic. </a:t>
            </a:r>
          </a:p>
          <a:p>
            <a:pPr>
              <a:buNone/>
            </a:pPr>
            <a:r>
              <a:rPr lang="ro-RO" dirty="0" smtClean="0"/>
              <a:t>De aceea, cred că toți părinții sunt buni!</a:t>
            </a:r>
          </a:p>
          <a:p>
            <a:pPr>
              <a:buNone/>
            </a:pPr>
            <a:r>
              <a:rPr lang="ro-RO" dirty="0" smtClean="0"/>
              <a:t>Uneori însă, tocmai din dorința de a fi cei mai buni, </a:t>
            </a:r>
            <a:r>
              <a:rPr lang="ro-RO" dirty="0" smtClean="0"/>
              <a:t>„uită</a:t>
            </a:r>
            <a:r>
              <a:rPr lang="ro-RO" dirty="0" smtClean="0"/>
              <a:t>” că e nevoie de reguli, de recompense, de pedepse și cel mai important, nu le arată copiilor iubirea pură manifestată prin emoții.</a:t>
            </a:r>
          </a:p>
          <a:p>
            <a:pPr>
              <a:buNone/>
            </a:pPr>
            <a:r>
              <a:rPr lang="ro-RO" dirty="0" smtClean="0"/>
              <a:t>Copiii au nevoie să știe că sunt iubiți chiar și atunci când greșesc, pentru </a:t>
            </a:r>
            <a:r>
              <a:rPr lang="ro-RO" dirty="0" smtClean="0"/>
              <a:t>că părinții </a:t>
            </a:r>
            <a:r>
              <a:rPr lang="ro-RO" dirty="0" smtClean="0"/>
              <a:t>trebuie să știe că întotdeauna pedepsim comportamentul, și nu copilul!!!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o-RO" dirty="0" smtClean="0"/>
              <a:t>10 pași pentru a fi un părinte mai bun!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5000636"/>
          </a:xfrm>
        </p:spPr>
        <p:txBody>
          <a:bodyPr/>
          <a:lstStyle/>
          <a:p>
            <a:pPr marL="514350" indent="-514350">
              <a:buAutoNum type="arabicPeriod"/>
            </a:pPr>
            <a:endParaRPr lang="ro-RO" dirty="0" smtClean="0"/>
          </a:p>
          <a:p>
            <a:pPr marL="514350" indent="-514350">
              <a:buAutoNum type="arabicPeriod"/>
            </a:pPr>
            <a:r>
              <a:rPr lang="ro-RO" dirty="0" smtClean="0"/>
              <a:t>Când </a:t>
            </a:r>
            <a:r>
              <a:rPr lang="ro-RO" dirty="0" smtClean="0"/>
              <a:t>copilul plânge, sărută-l!</a:t>
            </a:r>
          </a:p>
          <a:p>
            <a:pPr marL="514350" indent="-514350">
              <a:buAutoNum type="arabicPeriod"/>
            </a:pPr>
            <a:r>
              <a:rPr lang="ro-RO" dirty="0" smtClean="0"/>
              <a:t>Când îi este teamă, îmbrățișează-l!</a:t>
            </a:r>
          </a:p>
          <a:p>
            <a:pPr marL="514350" indent="-514350">
              <a:buAutoNum type="arabicPeriod"/>
            </a:pPr>
            <a:r>
              <a:rPr lang="ro-RO" dirty="0" smtClean="0"/>
              <a:t>Când copilul te întreabă, fă-ți timp și răspunde-i!</a:t>
            </a:r>
          </a:p>
          <a:p>
            <a:pPr marL="514350" indent="-514350">
              <a:buAutoNum type="arabicPeriod"/>
            </a:pPr>
            <a:r>
              <a:rPr lang="ro-RO" dirty="0" smtClean="0"/>
              <a:t>Când îți povestește ceva, ascultă-l!</a:t>
            </a:r>
          </a:p>
          <a:p>
            <a:pPr marL="514350" indent="-514350">
              <a:buAutoNum type="arabicPeriod"/>
            </a:pPr>
            <a:r>
              <a:rPr lang="ro-RO" dirty="0" smtClean="0"/>
              <a:t>Când copilul este curios, lasă-l să exploreze!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 smtClean="0"/>
              <a:t>10 pași pentru a fi un părinte mai bun!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429156"/>
          </a:xfrm>
        </p:spPr>
        <p:txBody>
          <a:bodyPr/>
          <a:lstStyle/>
          <a:p>
            <a:pPr>
              <a:buNone/>
            </a:pPr>
            <a:r>
              <a:rPr lang="ro-RO" dirty="0" smtClean="0"/>
              <a:t>6. Când îi spui „te rog” și „mulțumesc”, o va face și el!</a:t>
            </a:r>
          </a:p>
          <a:p>
            <a:pPr>
              <a:buNone/>
            </a:pPr>
            <a:r>
              <a:rPr lang="ro-RO" dirty="0" smtClean="0"/>
              <a:t>7. Când ai încredere în el, va  avea și el!</a:t>
            </a:r>
          </a:p>
          <a:p>
            <a:pPr>
              <a:buNone/>
            </a:pPr>
            <a:r>
              <a:rPr lang="ro-RO" dirty="0" smtClean="0"/>
              <a:t>8. Când greșește, explică-i calm și cu răbdare!</a:t>
            </a:r>
          </a:p>
          <a:p>
            <a:pPr>
              <a:buNone/>
            </a:pPr>
            <a:r>
              <a:rPr lang="ro-RO" dirty="0" smtClean="0"/>
              <a:t>9. Când ai nevoie de el, cere-i ajutorul!</a:t>
            </a:r>
          </a:p>
          <a:p>
            <a:pPr>
              <a:buNone/>
            </a:pPr>
            <a:r>
              <a:rPr lang="ro-RO" dirty="0" smtClean="0"/>
              <a:t>10. Când tu îi dai un bun exemplu, va avea pe cine imita când va fi părinte la rândul lui!</a:t>
            </a:r>
          </a:p>
          <a:p>
            <a:pPr>
              <a:buNone/>
            </a:pPr>
            <a:endParaRPr lang="ro-RO" dirty="0"/>
          </a:p>
          <a:p>
            <a:pPr>
              <a:buNone/>
            </a:pPr>
            <a:endParaRPr lang="ro-RO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14446"/>
          </a:xfrm>
        </p:spPr>
        <p:txBody>
          <a:bodyPr>
            <a:normAutofit/>
          </a:bodyPr>
          <a:lstStyle/>
          <a:p>
            <a:pPr algn="ctr"/>
            <a:r>
              <a:rPr lang="ro-RO" dirty="0" smtClean="0"/>
              <a:t>Cum creștem copii fericiți?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929222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ro-RO" dirty="0" smtClean="0"/>
              <a:t>Fii tu însuți fericit! Părinții sunt primele modele ale copiilor și este important să le ofere un model pozitiv.</a:t>
            </a:r>
          </a:p>
          <a:p>
            <a:pPr marL="514350" indent="-514350">
              <a:buAutoNum type="arabicPeriod"/>
            </a:pPr>
            <a:r>
              <a:rPr lang="ro-RO" dirty="0" smtClean="0"/>
              <a:t>Învață-l să construiască relații! Este important să-l încurajați să facă fapte bune, astfel copilul va deveni empatic și va reuși să socializeze ușor.</a:t>
            </a:r>
          </a:p>
          <a:p>
            <a:pPr marL="514350" indent="-514350">
              <a:buAutoNum type="arabicPeriod"/>
            </a:pPr>
            <a:r>
              <a:rPr lang="ro-RO" dirty="0" smtClean="0"/>
              <a:t>Așteaptă de la copilul tău să se străduiască, nu să fie perfect! E important să muncească, nu să obțină recorduri.</a:t>
            </a:r>
          </a:p>
          <a:p>
            <a:pPr marL="514350" indent="-514350">
              <a:buAutoNum type="arabicPeriod"/>
            </a:pPr>
            <a:r>
              <a:rPr lang="ro-RO" dirty="0" smtClean="0"/>
              <a:t>Învață-l să fie optimist! Dacă este optimist, va reuși să facă față oricăror încercări și nu va deveni un adult anxios.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357322"/>
          </a:xfrm>
        </p:spPr>
        <p:txBody>
          <a:bodyPr>
            <a:normAutofit/>
          </a:bodyPr>
          <a:lstStyle/>
          <a:p>
            <a:pPr algn="ctr"/>
            <a:r>
              <a:rPr lang="ro-RO" dirty="0" smtClean="0"/>
              <a:t>Cum creștem copii fericiți?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857784"/>
          </a:xfrm>
        </p:spPr>
        <p:txBody>
          <a:bodyPr/>
          <a:lstStyle/>
          <a:p>
            <a:pPr>
              <a:buNone/>
            </a:pPr>
            <a:r>
              <a:rPr lang="ro-RO" dirty="0" smtClean="0"/>
              <a:t> 5. Învață-l ce este inteligența emoțională! Acest tip de inteligență se învață, nu este trăsătură înnăscută! Fii empatic cu el și învață-l să-și recunoască sentimentele și emoțiile</a:t>
            </a:r>
            <a:r>
              <a:rPr lang="en-US" dirty="0" smtClean="0"/>
              <a:t>.</a:t>
            </a:r>
            <a:endParaRPr lang="ro-RO" dirty="0" smtClean="0"/>
          </a:p>
          <a:p>
            <a:pPr>
              <a:buNone/>
            </a:pPr>
            <a:r>
              <a:rPr lang="ro-RO" dirty="0" smtClean="0"/>
              <a:t>6. Învață-l autodisciplina! Este un  succes mai mare în  viitor decât inteligența pentru că facilitează învățarea și procesarea informației.</a:t>
            </a:r>
          </a:p>
          <a:p>
            <a:pPr>
              <a:buNone/>
            </a:pPr>
            <a:r>
              <a:rPr lang="ro-RO" dirty="0" smtClean="0"/>
              <a:t>7. Lasă-l să se joace! Jocul este activitatea fundamentală a copilului și ajută la dezvoltarea inteligenței, creativității, abilităților sociale etc.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/>
              <a:t>Cum creștem copii fericiți?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o-RO" dirty="0" smtClean="0"/>
              <a:t> 8. Îmbunătățește-i mediul! Mediul în care crește un copil este bine să fie unul pozitiv, cu timp limitat petrecut în fața televizorului sau tabletei.</a:t>
            </a:r>
          </a:p>
          <a:p>
            <a:pPr>
              <a:buNone/>
            </a:pPr>
            <a:r>
              <a:rPr lang="ro-RO" dirty="0" smtClean="0"/>
              <a:t>9. Luați măcar o masă pe zi împreună, de preferat cina! Timpul petrecut împreună ajută la modelarea comportamentului și îi face pe copii fericiți.</a:t>
            </a:r>
          </a:p>
          <a:p>
            <a:pPr>
              <a:buNone/>
            </a:pPr>
            <a:r>
              <a:rPr lang="ro-RO" dirty="0" smtClean="0"/>
              <a:t>10. Citește-i și învață-l să învețe! Timpul de lectură alături de copil creează momente de intimitate și de creștere, de învățare și conectare.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99</TotalTime>
  <Words>705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Constantia</vt:lpstr>
      <vt:lpstr>Wingdings 2</vt:lpstr>
      <vt:lpstr>Flow</vt:lpstr>
      <vt:lpstr>CONSILIEREA COPIILOR  </vt:lpstr>
      <vt:lpstr>Ce este consilierea psihologică?</vt:lpstr>
      <vt:lpstr>Ce înseamnă un psiholog bun pentru copii?</vt:lpstr>
      <vt:lpstr>Toți părinții vor ce este mai bun pentru copilul lor!</vt:lpstr>
      <vt:lpstr>10 pași pentru a fi un părinte mai bun!</vt:lpstr>
      <vt:lpstr>10 pași pentru a fi un părinte mai bun!</vt:lpstr>
      <vt:lpstr>Cum creștem copii fericiți?</vt:lpstr>
      <vt:lpstr>Cum creștem copii fericiți?</vt:lpstr>
      <vt:lpstr>Cum creștem copii fericiți?</vt:lpstr>
      <vt:lpstr>Concluzie:  Părinți fericiți – copii fericiți!</vt:lpstr>
      <vt:lpstr>Bibliografie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CONSILIEREA COPIILOR -ÎNTRE MIT ȘI ADEVĂR</dc:title>
  <dc:creator>Theo</dc:creator>
  <cp:lastModifiedBy>Director</cp:lastModifiedBy>
  <cp:revision>17</cp:revision>
  <dcterms:created xsi:type="dcterms:W3CDTF">2019-09-14T15:46:51Z</dcterms:created>
  <dcterms:modified xsi:type="dcterms:W3CDTF">2020-05-13T18:56:01Z</dcterms:modified>
</cp:coreProperties>
</file>