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5" d="100"/>
          <a:sy n="65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70E57D3-E8ED-4F66-909D-6014C44AF3A6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DD2B22-E4E4-48DE-9022-4C5498288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648200"/>
            <a:ext cx="6400800" cy="1371600"/>
          </a:xfrm>
        </p:spPr>
        <p:txBody>
          <a:bodyPr/>
          <a:lstStyle/>
          <a:p>
            <a:pPr algn="r"/>
            <a:r>
              <a:rPr lang="en-US" dirty="0" smtClean="0"/>
              <a:t>Prof. </a:t>
            </a:r>
            <a:r>
              <a:rPr lang="en-US" dirty="0" err="1" smtClean="0"/>
              <a:t>psiholog</a:t>
            </a:r>
            <a:r>
              <a:rPr lang="en-US" dirty="0" smtClean="0"/>
              <a:t> </a:t>
            </a:r>
            <a:r>
              <a:rPr lang="en-US" dirty="0" err="1" smtClean="0"/>
              <a:t>Mure</a:t>
            </a:r>
            <a:r>
              <a:rPr lang="ro-RO" dirty="0" smtClean="0"/>
              <a:t>ș</a:t>
            </a:r>
            <a:r>
              <a:rPr lang="en-US" dirty="0" err="1" smtClean="0"/>
              <a:t>anu</a:t>
            </a:r>
            <a:r>
              <a:rPr lang="en-US" dirty="0" smtClean="0"/>
              <a:t> </a:t>
            </a:r>
            <a:r>
              <a:rPr lang="en-US" dirty="0" smtClean="0"/>
              <a:t>Cristina</a:t>
            </a:r>
            <a:r>
              <a:rPr lang="ro-RO" dirty="0" smtClean="0"/>
              <a:t>,</a:t>
            </a:r>
            <a:r>
              <a:rPr lang="ro-RO" dirty="0" smtClean="0"/>
              <a:t> CJRAE CONSTANȚA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752600"/>
          </a:xfrm>
        </p:spPr>
        <p:txBody>
          <a:bodyPr>
            <a:normAutofit/>
          </a:bodyPr>
          <a:lstStyle/>
          <a:p>
            <a:r>
              <a:rPr lang="ro-RO" dirty="0" smtClean="0"/>
              <a:t>Repere în dezvoltarea armonioasă a personalității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REPERE</a:t>
            </a:r>
            <a:r>
              <a:rPr lang="ro-RO" sz="2400" dirty="0" smtClean="0"/>
              <a:t>  PENTRU DEZVOLTAREA UNEI PERSONALITĂȚI ARMONIOASE </a:t>
            </a:r>
            <a:r>
              <a:rPr lang="ro-RO" sz="2400" dirty="0" smtClean="0"/>
              <a:t>, ADRESATE </a:t>
            </a:r>
            <a:r>
              <a:rPr lang="ro-RO" sz="2400" dirty="0" smtClean="0"/>
              <a:t>ELEVILOR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o-RO" dirty="0" smtClean="0"/>
              <a:t>Încearcă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ro-RO" dirty="0" smtClean="0"/>
              <a:t>i</a:t>
            </a:r>
            <a:r>
              <a:rPr lang="en-US" dirty="0" smtClean="0"/>
              <a:t> bun, </a:t>
            </a:r>
            <a:r>
              <a:rPr lang="ro-RO" dirty="0" smtClean="0"/>
              <a:t>harnic 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modest</a:t>
            </a:r>
            <a:r>
              <a:rPr lang="ro-RO" dirty="0" smtClean="0"/>
              <a:t>!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Ap</a:t>
            </a:r>
            <a:r>
              <a:rPr lang="ro-RO" dirty="0" smtClean="0"/>
              <a:t>ă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smtClean="0"/>
              <a:t>-</a:t>
            </a:r>
            <a:r>
              <a:rPr lang="ro-RO" dirty="0" smtClean="0"/>
              <a:t>i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slabi</a:t>
            </a:r>
            <a:r>
              <a:rPr lang="en-US" dirty="0" smtClean="0"/>
              <a:t>, </a:t>
            </a:r>
            <a:r>
              <a:rPr lang="en-US" dirty="0" err="1" smtClean="0"/>
              <a:t>fii</a:t>
            </a:r>
            <a:r>
              <a:rPr lang="en-US" dirty="0" smtClean="0"/>
              <a:t> </a:t>
            </a:r>
            <a:r>
              <a:rPr lang="en-US" dirty="0" err="1" smtClean="0"/>
              <a:t>darnic</a:t>
            </a:r>
            <a:r>
              <a:rPr lang="en-US" dirty="0" smtClean="0"/>
              <a:t>, nu r</a:t>
            </a:r>
            <a:r>
              <a:rPr lang="ro-RO" dirty="0" smtClean="0"/>
              <a:t>â</a:t>
            </a:r>
            <a:r>
              <a:rPr lang="en-US" dirty="0" smtClean="0"/>
              <a:t>de </a:t>
            </a:r>
            <a:r>
              <a:rPr lang="en-US" dirty="0" err="1" smtClean="0"/>
              <a:t>de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err="1" smtClean="0"/>
              <a:t>raci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de </a:t>
            </a:r>
            <a:r>
              <a:rPr lang="en-US" dirty="0" err="1" smtClean="0"/>
              <a:t>bolnavi</a:t>
            </a:r>
            <a:r>
              <a:rPr lang="ro-RO" dirty="0" smtClean="0"/>
              <a:t>!</a:t>
            </a:r>
          </a:p>
          <a:p>
            <a:pPr algn="just"/>
            <a:endParaRPr lang="en-US" dirty="0" smtClean="0"/>
          </a:p>
          <a:p>
            <a:pPr algn="just"/>
            <a:r>
              <a:rPr lang="ro-RO" dirty="0" smtClean="0"/>
              <a:t>Ș</a:t>
            </a:r>
            <a:r>
              <a:rPr lang="en-US" dirty="0" err="1" smtClean="0"/>
              <a:t>antajul</a:t>
            </a:r>
            <a:r>
              <a:rPr lang="en-US" dirty="0" smtClean="0"/>
              <a:t>,</a:t>
            </a:r>
            <a:r>
              <a:rPr lang="ro-RO" dirty="0" smtClean="0"/>
              <a:t> </a:t>
            </a:r>
            <a:r>
              <a:rPr lang="en-US" dirty="0" err="1" smtClean="0"/>
              <a:t>minciuna</a:t>
            </a:r>
            <a:r>
              <a:rPr lang="en-US" dirty="0" smtClean="0"/>
              <a:t>, </a:t>
            </a:r>
            <a:r>
              <a:rPr lang="en-US" dirty="0" err="1" smtClean="0"/>
              <a:t>invidia</a:t>
            </a:r>
            <a:r>
              <a:rPr lang="en-US" dirty="0" smtClean="0"/>
              <a:t>, </a:t>
            </a:r>
            <a:r>
              <a:rPr lang="en-US" dirty="0" err="1" smtClean="0"/>
              <a:t>zg</a:t>
            </a:r>
            <a:r>
              <a:rPr lang="ro-RO" dirty="0" smtClean="0"/>
              <a:t>â</a:t>
            </a:r>
            <a:r>
              <a:rPr lang="en-US" dirty="0" err="1" smtClean="0"/>
              <a:t>rcenia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l</a:t>
            </a:r>
            <a:r>
              <a:rPr lang="ro-RO" dirty="0" smtClean="0"/>
              <a:t>ă</a:t>
            </a:r>
            <a:r>
              <a:rPr lang="en-US" dirty="0" err="1" smtClean="0"/>
              <a:t>ud</a:t>
            </a:r>
            <a:r>
              <a:rPr lang="ro-RO" dirty="0" smtClean="0"/>
              <a:t>ă</a:t>
            </a:r>
            <a:r>
              <a:rPr lang="en-US" dirty="0" err="1" smtClean="0"/>
              <a:t>ro</a:t>
            </a:r>
            <a:r>
              <a:rPr lang="ro-RO" dirty="0" smtClean="0"/>
              <a:t>ș</a:t>
            </a:r>
            <a:r>
              <a:rPr lang="en-US" dirty="0" err="1" smtClean="0"/>
              <a:t>enia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lucruri</a:t>
            </a:r>
            <a:r>
              <a:rPr lang="en-US" dirty="0" smtClean="0"/>
              <a:t> </a:t>
            </a:r>
            <a:r>
              <a:rPr lang="en-US" dirty="0" err="1" smtClean="0"/>
              <a:t>ru</a:t>
            </a:r>
            <a:r>
              <a:rPr lang="ro-RO" dirty="0" smtClean="0"/>
              <a:t>ș</a:t>
            </a:r>
            <a:r>
              <a:rPr lang="en-US" dirty="0" err="1" smtClean="0"/>
              <a:t>inoase</a:t>
            </a:r>
            <a:r>
              <a:rPr lang="en-US" dirty="0" smtClean="0"/>
              <a:t>. </a:t>
            </a:r>
            <a:endParaRPr lang="ro-RO" dirty="0" smtClean="0"/>
          </a:p>
          <a:p>
            <a:pPr algn="just"/>
            <a:endParaRPr lang="ro-RO" dirty="0" smtClean="0"/>
          </a:p>
          <a:p>
            <a:pPr algn="just"/>
            <a:r>
              <a:rPr lang="ro-RO" dirty="0" smtClean="0"/>
              <a:t>F</a:t>
            </a:r>
            <a:r>
              <a:rPr lang="en-US" dirty="0" err="1" smtClean="0"/>
              <a:t>i</a:t>
            </a:r>
            <a:r>
              <a:rPr lang="ro-RO" dirty="0" smtClean="0"/>
              <a:t>i</a:t>
            </a:r>
            <a:r>
              <a:rPr lang="en-US" dirty="0" smtClean="0"/>
              <a:t> un bun </a:t>
            </a:r>
            <a:r>
              <a:rPr lang="en-US" dirty="0" err="1" smtClean="0"/>
              <a:t>prieten</a:t>
            </a:r>
            <a:r>
              <a:rPr lang="ro-RO" dirty="0" smtClean="0"/>
              <a:t> și, atât cât se poate, încearcă să nu alegi ca prieteni pe </a:t>
            </a:r>
            <a:r>
              <a:rPr lang="en-US" dirty="0" err="1" smtClean="0"/>
              <a:t>cei</a:t>
            </a:r>
            <a:r>
              <a:rPr lang="en-US" dirty="0" smtClean="0"/>
              <a:t> care au </a:t>
            </a:r>
            <a:r>
              <a:rPr lang="en-US" dirty="0" err="1" smtClean="0"/>
              <a:t>dovedit</a:t>
            </a:r>
            <a:r>
              <a:rPr lang="en-US" dirty="0" smtClean="0"/>
              <a:t> </a:t>
            </a:r>
            <a:r>
              <a:rPr lang="en-US" dirty="0" err="1" smtClean="0"/>
              <a:t>vreunul</a:t>
            </a:r>
            <a:r>
              <a:rPr lang="en-US" dirty="0" smtClean="0"/>
              <a:t> din </a:t>
            </a:r>
            <a:r>
              <a:rPr lang="en-US" dirty="0" err="1" smtClean="0"/>
              <a:t>defectele</a:t>
            </a:r>
            <a:r>
              <a:rPr lang="en-US" dirty="0" smtClean="0"/>
              <a:t> enumerate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ro-RO" dirty="0" smtClean="0"/>
              <a:t>!</a:t>
            </a:r>
            <a:endParaRPr lang="en-US" dirty="0" smtClean="0"/>
          </a:p>
          <a:p>
            <a:pPr algn="just"/>
            <a:endParaRPr lang="ro-R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REPERE</a:t>
            </a:r>
            <a:r>
              <a:rPr lang="ro-RO" sz="2400" dirty="0" smtClean="0"/>
              <a:t>  PENTRU DEZVOLTAREA UNEI PERSONALITĂȚI ARMONIOASE , ADRESATE ELEVILOR</a:t>
            </a:r>
            <a:endParaRPr lang="ro-RO" sz="2400" dirty="0"/>
          </a:p>
        </p:txBody>
      </p:sp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ro-RO" dirty="0" smtClean="0"/>
          </a:p>
          <a:p>
            <a:pPr algn="just"/>
            <a:r>
              <a:rPr lang="ro-RO" dirty="0" smtClean="0"/>
              <a:t>Cultivă </a:t>
            </a:r>
            <a:r>
              <a:rPr lang="ro-RO" dirty="0" smtClean="0"/>
              <a:t>a</a:t>
            </a:r>
            <a:r>
              <a:rPr lang="en-US" dirty="0" err="1" smtClean="0"/>
              <a:t>scultarea</a:t>
            </a:r>
            <a:r>
              <a:rPr lang="en-US" dirty="0" smtClean="0"/>
              <a:t> </a:t>
            </a:r>
            <a:r>
              <a:rPr lang="ro-RO" dirty="0" smtClean="0"/>
              <a:t>în relațiile cu părinții ș</a:t>
            </a:r>
            <a:r>
              <a:rPr lang="ro-RO" dirty="0" smtClean="0"/>
              <a:t>i educatorii, </a:t>
            </a:r>
            <a:r>
              <a:rPr lang="ro-RO" dirty="0" smtClean="0"/>
              <a:t>ca </a:t>
            </a:r>
            <a:r>
              <a:rPr lang="en-US" dirty="0" smtClean="0"/>
              <a:t>premise </a:t>
            </a:r>
            <a:r>
              <a:rPr lang="en-US" dirty="0" smtClean="0"/>
              <a:t>ale </a:t>
            </a:r>
            <a:r>
              <a:rPr lang="ro-RO" dirty="0" smtClean="0"/>
              <a:t>î</a:t>
            </a:r>
            <a:r>
              <a:rPr lang="en-US" dirty="0" err="1" smtClean="0"/>
              <a:t>nv</a:t>
            </a:r>
            <a:r>
              <a:rPr lang="ro-RO" dirty="0" err="1" smtClean="0"/>
              <a:t>ăță</a:t>
            </a:r>
            <a:r>
              <a:rPr lang="en-US" dirty="0" err="1" smtClean="0"/>
              <a:t>rii</a:t>
            </a:r>
            <a:r>
              <a:rPr lang="ro-RO" dirty="0" smtClean="0"/>
              <a:t> ș</a:t>
            </a:r>
            <a:r>
              <a:rPr lang="en-US" dirty="0" err="1" smtClean="0"/>
              <a:t>i</a:t>
            </a:r>
            <a:r>
              <a:rPr lang="en-US" dirty="0" smtClean="0"/>
              <a:t> ale </a:t>
            </a:r>
            <a:r>
              <a:rPr lang="en-US" dirty="0" err="1" smtClean="0"/>
              <a:t>prevenirii</a:t>
            </a:r>
            <a:r>
              <a:rPr lang="en-US" dirty="0" smtClean="0"/>
              <a:t> </a:t>
            </a:r>
            <a:r>
              <a:rPr lang="en-US" dirty="0" err="1" smtClean="0"/>
              <a:t>comportamentelor</a:t>
            </a:r>
            <a:r>
              <a:rPr lang="en-US" dirty="0" smtClean="0"/>
              <a:t> de </a:t>
            </a:r>
            <a:r>
              <a:rPr lang="en-US" dirty="0" err="1" smtClean="0"/>
              <a:t>risc</a:t>
            </a:r>
            <a:r>
              <a:rPr lang="en-US" dirty="0" smtClean="0"/>
              <a:t> </a:t>
            </a:r>
            <a:r>
              <a:rPr lang="ro-RO" dirty="0" smtClean="0"/>
              <a:t>(</a:t>
            </a:r>
            <a:r>
              <a:rPr lang="en-US" dirty="0" err="1" smtClean="0"/>
              <a:t>dar</a:t>
            </a:r>
            <a:r>
              <a:rPr lang="en-US" dirty="0" smtClean="0"/>
              <a:t> nu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smtClean="0"/>
              <a:t>forma </a:t>
            </a:r>
            <a:r>
              <a:rPr lang="en-US" dirty="0" err="1" smtClean="0"/>
              <a:t>exploat</a:t>
            </a:r>
            <a:r>
              <a:rPr lang="ro-RO" dirty="0" smtClean="0"/>
              <a:t>ă</a:t>
            </a:r>
            <a:r>
              <a:rPr lang="en-US" dirty="0" err="1" smtClean="0"/>
              <a:t>rii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abuzului</a:t>
            </a:r>
            <a:r>
              <a:rPr lang="ro-RO" dirty="0" smtClean="0"/>
              <a:t>)!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Binele</a:t>
            </a:r>
            <a:r>
              <a:rPr lang="en-US" dirty="0" smtClean="0"/>
              <a:t>, </a:t>
            </a:r>
            <a:r>
              <a:rPr lang="en-US" dirty="0" err="1" smtClean="0"/>
              <a:t>ordinea</a:t>
            </a:r>
            <a:r>
              <a:rPr lang="en-US" dirty="0" smtClean="0"/>
              <a:t>, </a:t>
            </a:r>
            <a:r>
              <a:rPr lang="en-US" dirty="0" err="1" smtClean="0"/>
              <a:t>iubirea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respectul</a:t>
            </a:r>
            <a:r>
              <a:rPr lang="en-US" dirty="0" smtClean="0"/>
              <a:t> </a:t>
            </a:r>
            <a:r>
              <a:rPr lang="ro-RO" dirty="0" smtClean="0"/>
              <a:t>sunt virtuți cu </a:t>
            </a:r>
            <a:r>
              <a:rPr lang="en-US" dirty="0" err="1" smtClean="0"/>
              <a:t>tradi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ro-RO" dirty="0" smtClean="0"/>
              <a:t> pe care este important să le poți dezvolta personal și transmite mai departe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REPERE</a:t>
            </a:r>
            <a:r>
              <a:rPr lang="ro-RO" sz="2400" dirty="0" smtClean="0"/>
              <a:t>  PENTRU DEZVOLTAREA UNEI PERSONALITĂȚI ARMONIOASE </a:t>
            </a:r>
            <a:r>
              <a:rPr lang="ro-RO" sz="2400" dirty="0" smtClean="0"/>
              <a:t> A </a:t>
            </a:r>
            <a:r>
              <a:rPr lang="ro-RO" sz="2400" dirty="0" smtClean="0"/>
              <a:t>COPILULUI,  ADRESATE  PĂRINȚILOR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endParaRPr lang="ro-RO" dirty="0" smtClean="0"/>
          </a:p>
          <a:p>
            <a:pPr algn="just"/>
            <a:r>
              <a:rPr lang="en-US" dirty="0" err="1" smtClean="0"/>
              <a:t>Cea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profund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nevoie</a:t>
            </a:r>
            <a:r>
              <a:rPr lang="en-US" dirty="0" smtClean="0"/>
              <a:t> a </a:t>
            </a:r>
            <a:r>
              <a:rPr lang="en-US" dirty="0" err="1" smtClean="0"/>
              <a:t>copilului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aceea</a:t>
            </a:r>
            <a:r>
              <a:rPr lang="en-US" dirty="0" smtClean="0"/>
              <a:t> de a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ro-RO" dirty="0" err="1" smtClean="0"/>
              <a:t>î</a:t>
            </a:r>
            <a:r>
              <a:rPr lang="en-US" dirty="0" err="1" smtClean="0"/>
              <a:t>ntr</a:t>
            </a:r>
            <a:r>
              <a:rPr lang="en-US" dirty="0" smtClean="0"/>
              <a:t>-o </a:t>
            </a:r>
            <a:r>
              <a:rPr lang="en-US" dirty="0" err="1" smtClean="0"/>
              <a:t>comuniune</a:t>
            </a:r>
            <a:r>
              <a:rPr lang="en-US" dirty="0" smtClean="0"/>
              <a:t> de </a:t>
            </a:r>
            <a:r>
              <a:rPr lang="en-US" dirty="0" err="1" smtClean="0"/>
              <a:t>iubire</a:t>
            </a:r>
            <a:r>
              <a:rPr lang="en-US" dirty="0" smtClean="0"/>
              <a:t>.</a:t>
            </a:r>
            <a:r>
              <a:rPr lang="ro-RO" dirty="0" smtClean="0"/>
              <a:t> </a:t>
            </a:r>
            <a:r>
              <a:rPr lang="en-US" dirty="0" err="1" smtClean="0"/>
              <a:t>Copilul</a:t>
            </a:r>
            <a:r>
              <a:rPr lang="en-US" dirty="0" smtClean="0"/>
              <a:t> se </a:t>
            </a:r>
            <a:r>
              <a:rPr lang="en-US" dirty="0" err="1" smtClean="0"/>
              <a:t>simte</a:t>
            </a:r>
            <a:r>
              <a:rPr lang="en-US" dirty="0" smtClean="0"/>
              <a:t> </a:t>
            </a:r>
            <a:r>
              <a:rPr lang="en-US" dirty="0" err="1" smtClean="0"/>
              <a:t>fericit</a:t>
            </a:r>
            <a:r>
              <a:rPr lang="en-US" dirty="0" smtClean="0"/>
              <a:t> nu </a:t>
            </a:r>
            <a:r>
              <a:rPr lang="en-US" dirty="0" err="1" smtClean="0"/>
              <a:t>atunci</a:t>
            </a:r>
            <a:r>
              <a:rPr lang="en-US" dirty="0" smtClean="0"/>
              <a:t> 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l</a:t>
            </a:r>
            <a:r>
              <a:rPr lang="ro-RO" dirty="0" smtClean="0"/>
              <a:t>ă</a:t>
            </a:r>
            <a:r>
              <a:rPr lang="en-US" dirty="0" smtClean="0"/>
              <a:t>sat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vrea</a:t>
            </a:r>
            <a:r>
              <a:rPr lang="en-US" dirty="0" smtClean="0"/>
              <a:t>, </a:t>
            </a:r>
            <a:r>
              <a:rPr lang="en-US" dirty="0" err="1" smtClean="0"/>
              <a:t>pentru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smtClean="0"/>
              <a:t> el nu </a:t>
            </a:r>
            <a:r>
              <a:rPr lang="en-US" dirty="0" err="1" smtClean="0"/>
              <a:t>vrea</a:t>
            </a:r>
            <a:r>
              <a:rPr lang="en-US" dirty="0" smtClean="0"/>
              <a:t> </a:t>
            </a:r>
            <a:r>
              <a:rPr lang="en-US" dirty="0" err="1" smtClean="0"/>
              <a:t>ceva</a:t>
            </a:r>
            <a:r>
              <a:rPr lang="en-US" dirty="0" smtClean="0"/>
              <a:t> </a:t>
            </a:r>
            <a:r>
              <a:rPr lang="en-US" dirty="0" err="1" smtClean="0"/>
              <a:t>str</a:t>
            </a:r>
            <a:r>
              <a:rPr lang="ro-RO" dirty="0" smtClean="0"/>
              <a:t>ă</a:t>
            </a:r>
            <a:r>
              <a:rPr lang="en-US" dirty="0" smtClean="0"/>
              <a:t>in de </a:t>
            </a:r>
            <a:r>
              <a:rPr lang="en-US" dirty="0" err="1" smtClean="0"/>
              <a:t>ceea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p</a:t>
            </a:r>
            <a:r>
              <a:rPr lang="ro-RO" dirty="0" smtClean="0"/>
              <a:t>ă</a:t>
            </a:r>
            <a:r>
              <a:rPr lang="en-US" dirty="0" err="1" smtClean="0"/>
              <a:t>rin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 smtClean="0"/>
              <a:t>lui</a:t>
            </a:r>
            <a:r>
              <a:rPr lang="en-US" dirty="0" smtClean="0"/>
              <a:t>, </a:t>
            </a:r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atunci</a:t>
            </a:r>
            <a:r>
              <a:rPr lang="en-US" dirty="0" smtClean="0"/>
              <a:t> c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ro-RO" dirty="0" err="1" smtClean="0"/>
              <a:t>î</a:t>
            </a:r>
            <a:r>
              <a:rPr lang="en-US" dirty="0" err="1" smtClean="0"/>
              <a:t>ndrumat</a:t>
            </a:r>
            <a:r>
              <a:rPr lang="en-US" dirty="0" smtClean="0"/>
              <a:t>, </a:t>
            </a:r>
            <a:r>
              <a:rPr lang="en-US" dirty="0" err="1" smtClean="0"/>
              <a:t>ini</a:t>
            </a:r>
            <a:r>
              <a:rPr lang="ro-RO" dirty="0" smtClean="0"/>
              <a:t>ț</a:t>
            </a:r>
            <a:r>
              <a:rPr lang="en-US" dirty="0" err="1" smtClean="0"/>
              <a:t>iat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iubire</a:t>
            </a:r>
            <a:r>
              <a:rPr lang="en-US" dirty="0" smtClean="0"/>
              <a:t>.</a:t>
            </a:r>
            <a:r>
              <a:rPr lang="ro-RO" dirty="0" smtClean="0"/>
              <a:t> </a:t>
            </a:r>
            <a:r>
              <a:rPr lang="en-US" dirty="0" err="1" smtClean="0"/>
              <a:t>Copilul</a:t>
            </a:r>
            <a:r>
              <a:rPr lang="en-US" dirty="0" smtClean="0"/>
              <a:t> </a:t>
            </a:r>
            <a:r>
              <a:rPr lang="en-US" dirty="0" err="1" smtClean="0"/>
              <a:t>percepe</a:t>
            </a:r>
            <a:r>
              <a:rPr lang="en-US" dirty="0" smtClean="0"/>
              <a:t> </a:t>
            </a:r>
            <a:r>
              <a:rPr lang="en-US" dirty="0" err="1" smtClean="0"/>
              <a:t>lipsa</a:t>
            </a:r>
            <a:r>
              <a:rPr lang="en-US" dirty="0" smtClean="0"/>
              <a:t> de </a:t>
            </a:r>
            <a:r>
              <a:rPr lang="ro-RO" dirty="0" err="1" smtClean="0"/>
              <a:t>î</a:t>
            </a:r>
            <a:r>
              <a:rPr lang="en-US" dirty="0" err="1" smtClean="0"/>
              <a:t>ndrumare</a:t>
            </a:r>
            <a:r>
              <a:rPr lang="en-US" dirty="0" smtClean="0"/>
              <a:t> ca </a:t>
            </a:r>
            <a:r>
              <a:rPr lang="en-US" dirty="0" err="1" smtClean="0"/>
              <a:t>pe</a:t>
            </a:r>
            <a:r>
              <a:rPr lang="en-US" dirty="0" smtClean="0"/>
              <a:t> un </a:t>
            </a:r>
            <a:r>
              <a:rPr lang="en-US" dirty="0" err="1" smtClean="0"/>
              <a:t>dezinteres</a:t>
            </a:r>
            <a:r>
              <a:rPr lang="en-US" dirty="0" smtClean="0"/>
              <a:t>, ca </a:t>
            </a:r>
            <a:r>
              <a:rPr lang="en-US" dirty="0" err="1" smtClean="0"/>
              <a:t>pe</a:t>
            </a:r>
            <a:r>
              <a:rPr lang="en-US" dirty="0" smtClean="0"/>
              <a:t> un abandon, de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frica</a:t>
            </a:r>
            <a:r>
              <a:rPr lang="en-US" dirty="0" smtClean="0"/>
              <a:t> de </a:t>
            </a:r>
            <a:r>
              <a:rPr lang="ro-RO" dirty="0" err="1" smtClean="0"/>
              <a:t>î</a:t>
            </a:r>
            <a:r>
              <a:rPr lang="en-US" dirty="0" err="1" smtClean="0"/>
              <a:t>nsingurare</a:t>
            </a:r>
            <a:r>
              <a:rPr lang="en-US" dirty="0" smtClean="0"/>
              <a:t> </a:t>
            </a:r>
            <a:r>
              <a:rPr lang="en-US" dirty="0" err="1" smtClean="0"/>
              <a:t>manifestat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furie</a:t>
            </a:r>
            <a:r>
              <a:rPr lang="en-US" dirty="0" smtClean="0"/>
              <a:t>, </a:t>
            </a:r>
            <a:r>
              <a:rPr lang="en-US" dirty="0" err="1" smtClean="0"/>
              <a:t>refuz</a:t>
            </a:r>
            <a:r>
              <a:rPr lang="en-US" dirty="0" smtClean="0"/>
              <a:t>, </a:t>
            </a:r>
            <a:r>
              <a:rPr lang="en-US" dirty="0" err="1" smtClean="0"/>
              <a:t>izolare</a:t>
            </a:r>
            <a:r>
              <a:rPr lang="en-US" dirty="0" smtClean="0"/>
              <a:t>.</a:t>
            </a:r>
            <a:endParaRPr lang="ro-RO" dirty="0" smtClean="0"/>
          </a:p>
          <a:p>
            <a:pPr algn="just"/>
            <a:endParaRPr lang="ro-RO" dirty="0" smtClean="0"/>
          </a:p>
          <a:p>
            <a:pPr algn="just"/>
            <a:r>
              <a:rPr lang="en-US" dirty="0" smtClean="0"/>
              <a:t>Un 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</a:t>
            </a:r>
            <a:r>
              <a:rPr lang="en-US" dirty="0" err="1" smtClean="0"/>
              <a:t>permisiv</a:t>
            </a:r>
            <a:r>
              <a:rPr lang="en-US" dirty="0" smtClean="0"/>
              <a:t> </a:t>
            </a:r>
            <a:r>
              <a:rPr lang="en-US" dirty="0" smtClean="0"/>
              <a:t>e</a:t>
            </a:r>
            <a:r>
              <a:rPr lang="ro-RO" dirty="0" err="1" smtClean="0"/>
              <a:t>ste</a:t>
            </a:r>
            <a:r>
              <a:rPr lang="en-US" dirty="0" smtClean="0"/>
              <a:t> </a:t>
            </a:r>
            <a:r>
              <a:rPr lang="en-US" dirty="0" err="1" smtClean="0"/>
              <a:t>receptat</a:t>
            </a:r>
            <a:r>
              <a:rPr lang="en-US" dirty="0" smtClean="0"/>
              <a:t> de </a:t>
            </a:r>
            <a:r>
              <a:rPr lang="en-US" dirty="0" err="1" smtClean="0"/>
              <a:t>copil</a:t>
            </a:r>
            <a:r>
              <a:rPr lang="en-US" dirty="0" smtClean="0"/>
              <a:t> ca un 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</a:t>
            </a:r>
            <a:r>
              <a:rPr lang="en-US" dirty="0" smtClean="0"/>
              <a:t>slab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iar</a:t>
            </a:r>
            <a:r>
              <a:rPr lang="en-US" dirty="0" smtClean="0"/>
              <a:t> un 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slab nu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ro-RO" dirty="0" smtClean="0"/>
              <a:t>ă</a:t>
            </a:r>
            <a:r>
              <a:rPr lang="en-US" dirty="0" err="1" smtClean="0"/>
              <a:t>ra</a:t>
            </a:r>
            <a:r>
              <a:rPr lang="en-US" dirty="0" smtClean="0"/>
              <a:t>, </a:t>
            </a:r>
            <a:r>
              <a:rPr lang="en-US" dirty="0" smtClean="0"/>
              <a:t>dup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smtClean="0"/>
              <a:t>cum un 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</a:t>
            </a:r>
            <a:r>
              <a:rPr lang="ro-RO" dirty="0" smtClean="0"/>
              <a:t>ferm</a:t>
            </a:r>
            <a:r>
              <a:rPr lang="en-US" dirty="0" smtClean="0"/>
              <a:t> pare </a:t>
            </a:r>
            <a:r>
              <a:rPr lang="en-US" dirty="0" err="1" smtClean="0"/>
              <a:t>puternic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ochii</a:t>
            </a:r>
            <a:r>
              <a:rPr lang="en-US" dirty="0" smtClean="0"/>
              <a:t> </a:t>
            </a:r>
            <a:r>
              <a:rPr lang="en-US" dirty="0" err="1" smtClean="0"/>
              <a:t>copilului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o-RO" dirty="0" smtClean="0"/>
              <a:t>– </a:t>
            </a:r>
            <a:r>
              <a:rPr lang="en-US" dirty="0" smtClean="0"/>
              <a:t>de </a:t>
            </a:r>
            <a:r>
              <a:rPr lang="en-US" dirty="0" err="1" smtClean="0"/>
              <a:t>aceea</a:t>
            </a:r>
            <a:r>
              <a:rPr lang="ro-RO" dirty="0" smtClean="0"/>
              <a:t> –</a:t>
            </a:r>
            <a:r>
              <a:rPr lang="en-US" dirty="0" smtClean="0"/>
              <a:t> </a:t>
            </a:r>
            <a:r>
              <a:rPr lang="en-US" dirty="0" err="1" smtClean="0"/>
              <a:t>acesta</a:t>
            </a:r>
            <a:r>
              <a:rPr lang="en-US" dirty="0" smtClean="0"/>
              <a:t>  se </a:t>
            </a:r>
            <a:r>
              <a:rPr lang="en-US" dirty="0" err="1" smtClean="0"/>
              <a:t>simte</a:t>
            </a:r>
            <a:r>
              <a:rPr lang="en-US" dirty="0" smtClean="0"/>
              <a:t> </a:t>
            </a:r>
            <a:r>
              <a:rPr lang="en-US" dirty="0" err="1" smtClean="0"/>
              <a:t>protejat</a:t>
            </a:r>
            <a:r>
              <a:rPr lang="en-US" dirty="0" smtClean="0"/>
              <a:t>.</a:t>
            </a:r>
            <a:endParaRPr lang="ro-RO" dirty="0" smtClean="0"/>
          </a:p>
          <a:p>
            <a:pPr algn="just"/>
            <a:endParaRPr lang="ro-RO" dirty="0" smtClean="0"/>
          </a:p>
          <a:p>
            <a:pPr algn="just"/>
            <a:r>
              <a:rPr lang="en-US" dirty="0" err="1" smtClean="0"/>
              <a:t>Oamenii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faptele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bune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func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 de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smtClean="0"/>
              <a:t>tie </a:t>
            </a:r>
            <a:r>
              <a:rPr lang="en-US" dirty="0" err="1" smtClean="0"/>
              <a:t>copilul</a:t>
            </a:r>
            <a:r>
              <a:rPr lang="en-US" dirty="0" smtClean="0"/>
              <a:t> de la p</a:t>
            </a:r>
            <a:r>
              <a:rPr lang="ro-RO" dirty="0" smtClean="0"/>
              <a:t>ă</a:t>
            </a:r>
            <a:r>
              <a:rPr lang="en-US" dirty="0" err="1" smtClean="0"/>
              <a:t>rin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Rostul</a:t>
            </a:r>
            <a:r>
              <a:rPr lang="en-US" dirty="0" smtClean="0"/>
              <a:t> p</a:t>
            </a:r>
            <a:r>
              <a:rPr lang="ro-RO" dirty="0" smtClean="0"/>
              <a:t>ă</a:t>
            </a:r>
            <a:r>
              <a:rPr lang="en-US" dirty="0" err="1" smtClean="0"/>
              <a:t>rin</a:t>
            </a:r>
            <a:r>
              <a:rPr lang="ro-RO" dirty="0" smtClean="0"/>
              <a:t>ț</a:t>
            </a:r>
            <a:r>
              <a:rPr lang="en-US" dirty="0" err="1" smtClean="0"/>
              <a:t>ilor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acela</a:t>
            </a:r>
            <a:r>
              <a:rPr lang="en-US" dirty="0" smtClean="0"/>
              <a:t> de a-l </a:t>
            </a:r>
            <a:r>
              <a:rPr lang="ro-RO" dirty="0" smtClean="0"/>
              <a:t>î</a:t>
            </a:r>
            <a:r>
              <a:rPr lang="en-US" dirty="0" err="1" smtClean="0"/>
              <a:t>nv</a:t>
            </a:r>
            <a:r>
              <a:rPr lang="ro-RO" dirty="0" smtClean="0"/>
              <a:t>ăț</a:t>
            </a:r>
            <a:r>
              <a:rPr lang="en-US" dirty="0" smtClean="0"/>
              <a:t>a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copil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deosebeasc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binele</a:t>
            </a:r>
            <a:r>
              <a:rPr lang="en-US" dirty="0" smtClean="0"/>
              <a:t> de r</a:t>
            </a:r>
            <a:r>
              <a:rPr lang="ro-RO" dirty="0" smtClean="0"/>
              <a:t>ă</a:t>
            </a:r>
            <a:r>
              <a:rPr lang="en-US" dirty="0" smtClean="0"/>
              <a:t>u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ca </a:t>
            </a:r>
            <a:r>
              <a:rPr lang="en-US" dirty="0" smtClean="0"/>
              <a:t>prim </a:t>
            </a:r>
            <a:r>
              <a:rPr lang="en-US" dirty="0" err="1" smtClean="0"/>
              <a:t>semn</a:t>
            </a:r>
            <a:r>
              <a:rPr lang="en-US" dirty="0" smtClean="0"/>
              <a:t> al s</a:t>
            </a:r>
            <a:r>
              <a:rPr lang="ro-RO" dirty="0" smtClean="0"/>
              <a:t>ă</a:t>
            </a:r>
            <a:r>
              <a:rPr lang="en-US" dirty="0" smtClean="0"/>
              <a:t>n</a:t>
            </a:r>
            <a:r>
              <a:rPr lang="ro-RO" dirty="0" smtClean="0"/>
              <a:t>ă</a:t>
            </a:r>
            <a:r>
              <a:rPr lang="en-US" dirty="0" smtClean="0"/>
              <a:t>t</a:t>
            </a:r>
            <a:r>
              <a:rPr lang="ro-RO" dirty="0" smtClean="0"/>
              <a:t>ăț</a:t>
            </a:r>
            <a:r>
              <a:rPr lang="en-US" dirty="0" smtClean="0"/>
              <a:t>ii </a:t>
            </a:r>
            <a:r>
              <a:rPr lang="en-US" dirty="0" err="1" smtClean="0"/>
              <a:t>mintale</a:t>
            </a:r>
            <a:r>
              <a:rPr lang="en-US" dirty="0" smtClean="0"/>
              <a:t>, f</a:t>
            </a:r>
            <a:r>
              <a:rPr lang="ro-RO" dirty="0" smtClean="0"/>
              <a:t>ă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smtClean="0"/>
              <a:t> de care </a:t>
            </a:r>
            <a:r>
              <a:rPr lang="en-US" dirty="0" err="1" smtClean="0"/>
              <a:t>cunoa</a:t>
            </a:r>
            <a:r>
              <a:rPr lang="ro-RO" dirty="0" smtClean="0"/>
              <a:t>ș</a:t>
            </a:r>
            <a:r>
              <a:rPr lang="en-US" dirty="0" err="1" smtClean="0"/>
              <a:t>terea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imposibil</a:t>
            </a:r>
            <a:r>
              <a:rPr lang="ro-RO" dirty="0" smtClean="0"/>
              <a:t>ă</a:t>
            </a:r>
            <a:r>
              <a:rPr lang="en-US" dirty="0" smtClean="0"/>
              <a:t>.</a:t>
            </a:r>
            <a:endParaRPr lang="ro-R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REPERE</a:t>
            </a:r>
            <a:r>
              <a:rPr lang="ro-RO" sz="2400" dirty="0" smtClean="0"/>
              <a:t>  PENTRU DEZVOLTAREA UNEI PERSONALITĂȚI ARMONIOASE  A COPILULUI,  ADRESATE  PĂRINȚILOR</a:t>
            </a:r>
            <a:endParaRPr lang="ro-RO" sz="2400" dirty="0"/>
          </a:p>
        </p:txBody>
      </p:sp>
      <p:sp>
        <p:nvSpPr>
          <p:cNvPr id="3" name="Substituent conținut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Grija</a:t>
            </a:r>
            <a:r>
              <a:rPr lang="en-US" dirty="0" smtClean="0"/>
              <a:t> p</a:t>
            </a:r>
            <a:r>
              <a:rPr lang="ro-RO" dirty="0" smtClean="0"/>
              <a:t>ă</a:t>
            </a:r>
            <a:r>
              <a:rPr lang="en-US" dirty="0" err="1" smtClean="0"/>
              <a:t>rintelui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copil</a:t>
            </a:r>
            <a:r>
              <a:rPr lang="en-US" dirty="0" smtClean="0"/>
              <a:t> </a:t>
            </a:r>
            <a:r>
              <a:rPr lang="en-US" dirty="0" smtClean="0"/>
              <a:t>e</a:t>
            </a:r>
            <a:r>
              <a:rPr lang="ro-RO" dirty="0" err="1" smtClean="0"/>
              <a:t>ste</a:t>
            </a:r>
            <a:r>
              <a:rPr lang="en-US" dirty="0" smtClean="0"/>
              <a:t> </a:t>
            </a:r>
            <a:r>
              <a:rPr lang="en-US" dirty="0" smtClean="0"/>
              <a:t>ca m</a:t>
            </a:r>
            <a:r>
              <a:rPr lang="ro-RO" dirty="0" smtClean="0"/>
              <a:t>â</a:t>
            </a:r>
            <a:r>
              <a:rPr lang="en-US" dirty="0" err="1" smtClean="0"/>
              <a:t>inile</a:t>
            </a:r>
            <a:r>
              <a:rPr lang="en-US" dirty="0" smtClean="0"/>
              <a:t> </a:t>
            </a:r>
            <a:r>
              <a:rPr lang="en-US" dirty="0" err="1" smtClean="0"/>
              <a:t>olarului</a:t>
            </a:r>
            <a:r>
              <a:rPr lang="en-US" dirty="0" smtClean="0"/>
              <a:t> – nu </a:t>
            </a:r>
            <a:r>
              <a:rPr lang="en-US" dirty="0" err="1" smtClean="0"/>
              <a:t>schimb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esen</a:t>
            </a:r>
            <a:r>
              <a:rPr lang="ro-RO" dirty="0" smtClean="0"/>
              <a:t>ț</a:t>
            </a:r>
            <a:r>
              <a:rPr lang="en-US" dirty="0" smtClean="0"/>
              <a:t>a </a:t>
            </a:r>
            <a:r>
              <a:rPr lang="en-US" dirty="0" err="1" smtClean="0"/>
              <a:t>lutului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doar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err="1" smtClean="0"/>
              <a:t>i</a:t>
            </a:r>
            <a:r>
              <a:rPr lang="en-US" dirty="0" smtClean="0"/>
              <a:t> d</a:t>
            </a:r>
            <a:r>
              <a:rPr lang="ro-RO" dirty="0" smtClean="0"/>
              <a:t>ă</a:t>
            </a:r>
            <a:r>
              <a:rPr lang="en-US" dirty="0" smtClean="0"/>
              <a:t> forma </a:t>
            </a:r>
            <a:r>
              <a:rPr lang="en-US" dirty="0" err="1" smtClean="0"/>
              <a:t>necesar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a </a:t>
            </a:r>
            <a:r>
              <a:rPr lang="en-US" dirty="0" err="1" smtClean="0"/>
              <a:t>putea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umplut</a:t>
            </a:r>
            <a:r>
              <a:rPr lang="en-US" dirty="0" smtClean="0"/>
              <a:t>. Cu </a:t>
            </a:r>
            <a:r>
              <a:rPr lang="en-US" dirty="0" err="1" smtClean="0"/>
              <a:t>ce</a:t>
            </a:r>
            <a:r>
              <a:rPr lang="en-US" dirty="0" smtClean="0"/>
              <a:t> se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umple</a:t>
            </a:r>
            <a:r>
              <a:rPr lang="en-US" dirty="0" smtClean="0"/>
              <a:t> </a:t>
            </a:r>
            <a:r>
              <a:rPr lang="en-US" dirty="0" err="1" smtClean="0"/>
              <a:t>vasul</a:t>
            </a:r>
            <a:r>
              <a:rPr lang="en-US" dirty="0" smtClean="0"/>
              <a:t> la </a:t>
            </a:r>
            <a:r>
              <a:rPr lang="en-US" dirty="0" err="1" smtClean="0"/>
              <a:t>maturitate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depinde</a:t>
            </a:r>
            <a:r>
              <a:rPr lang="en-US" dirty="0" smtClean="0"/>
              <a:t> de </a:t>
            </a:r>
            <a:r>
              <a:rPr lang="en-US" dirty="0" err="1" smtClean="0"/>
              <a:t>alegerea</a:t>
            </a:r>
            <a:r>
              <a:rPr lang="en-US" dirty="0" smtClean="0"/>
              <a:t> </a:t>
            </a:r>
            <a:r>
              <a:rPr lang="en-US" dirty="0" err="1" smtClean="0"/>
              <a:t>liber</a:t>
            </a:r>
            <a:r>
              <a:rPr lang="ro-RO" dirty="0" smtClean="0"/>
              <a:t>ă</a:t>
            </a:r>
            <a:r>
              <a:rPr lang="en-US" dirty="0" smtClean="0"/>
              <a:t> a </a:t>
            </a:r>
            <a:r>
              <a:rPr lang="en-US" dirty="0" err="1" smtClean="0"/>
              <a:t>fiec</a:t>
            </a:r>
            <a:r>
              <a:rPr lang="ro-RO" dirty="0" smtClean="0"/>
              <a:t>ă</a:t>
            </a:r>
            <a:r>
              <a:rPr lang="en-US" dirty="0" err="1" smtClean="0"/>
              <a:t>rui</a:t>
            </a:r>
            <a:r>
              <a:rPr lang="en-US" dirty="0" smtClean="0"/>
              <a:t> </a:t>
            </a:r>
            <a:r>
              <a:rPr lang="en-US" dirty="0" err="1" smtClean="0"/>
              <a:t>copil</a:t>
            </a:r>
            <a:r>
              <a:rPr lang="en-US" dirty="0" smtClean="0"/>
              <a:t>. </a:t>
            </a:r>
            <a:endParaRPr lang="ro-RO" dirty="0" smtClean="0"/>
          </a:p>
          <a:p>
            <a:pPr algn="just">
              <a:buNone/>
            </a:pPr>
            <a:endParaRPr lang="ro-RO" dirty="0" smtClean="0"/>
          </a:p>
          <a:p>
            <a:pPr algn="just"/>
            <a:r>
              <a:rPr lang="en-US" dirty="0" smtClean="0"/>
              <a:t>Un </a:t>
            </a:r>
            <a:r>
              <a:rPr lang="en-US" dirty="0" smtClean="0"/>
              <a:t>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bun </a:t>
            </a:r>
            <a:r>
              <a:rPr lang="en-US" dirty="0" err="1" smtClean="0"/>
              <a:t>este</a:t>
            </a:r>
            <a:r>
              <a:rPr lang="en-US" dirty="0" smtClean="0"/>
              <a:t> un p</a:t>
            </a:r>
            <a:r>
              <a:rPr lang="ro-RO" dirty="0" smtClean="0"/>
              <a:t>ă</a:t>
            </a:r>
            <a:r>
              <a:rPr lang="en-US" dirty="0" err="1" smtClean="0"/>
              <a:t>rinte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</a:t>
            </a:r>
            <a:r>
              <a:rPr lang="ro-RO" dirty="0" smtClean="0"/>
              <a:t>ț</a:t>
            </a:r>
            <a:r>
              <a:rPr lang="en-US" dirty="0" err="1" smtClean="0"/>
              <a:t>elept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iar</a:t>
            </a:r>
            <a:r>
              <a:rPr lang="en-US" dirty="0" smtClean="0"/>
              <a:t> un </a:t>
            </a:r>
            <a:r>
              <a:rPr lang="en-US" dirty="0" err="1" smtClean="0"/>
              <a:t>copil</a:t>
            </a:r>
            <a:r>
              <a:rPr lang="en-US" dirty="0" smtClean="0"/>
              <a:t> bun </a:t>
            </a:r>
            <a:r>
              <a:rPr lang="en-US" dirty="0" err="1" smtClean="0"/>
              <a:t>este</a:t>
            </a:r>
            <a:r>
              <a:rPr lang="en-US" dirty="0" smtClean="0"/>
              <a:t> un </a:t>
            </a:r>
            <a:r>
              <a:rPr lang="en-US" dirty="0" err="1" smtClean="0"/>
              <a:t>copil</a:t>
            </a:r>
            <a:r>
              <a:rPr lang="en-US" dirty="0" smtClean="0"/>
              <a:t> care </a:t>
            </a:r>
            <a:r>
              <a:rPr lang="en-US" dirty="0" err="1" smtClean="0"/>
              <a:t>urmeaz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sfaturile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</a:t>
            </a:r>
            <a:r>
              <a:rPr lang="ro-RO" dirty="0" smtClean="0"/>
              <a:t>ț</a:t>
            </a:r>
            <a:r>
              <a:rPr lang="en-US" dirty="0" err="1" smtClean="0"/>
              <a:t>elepte</a:t>
            </a:r>
            <a:r>
              <a:rPr lang="en-US" dirty="0" smtClean="0"/>
              <a:t> ale p</a:t>
            </a:r>
            <a:r>
              <a:rPr lang="ro-RO" dirty="0" smtClean="0"/>
              <a:t>ă</a:t>
            </a:r>
            <a:r>
              <a:rPr lang="en-US" dirty="0" err="1" smtClean="0"/>
              <a:t>rintelui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u.</a:t>
            </a: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534400" cy="1219200"/>
          </a:xfrm>
        </p:spPr>
        <p:txBody>
          <a:bodyPr>
            <a:noAutofit/>
          </a:bodyPr>
          <a:lstStyle/>
          <a:p>
            <a:r>
              <a:rPr lang="en-US" sz="2200" dirty="0" smtClean="0"/>
              <a:t>REPERE</a:t>
            </a:r>
            <a:r>
              <a:rPr lang="ro-RO" sz="2200" dirty="0" smtClean="0"/>
              <a:t>  PENTRU DEZVOLTAREA UNEI PERSONALITĂȚI ARMONIOASE A COPILULUI,  ADRESATE  PĂRINȚILOR ȘI CADRELOR DIDACTICE</a:t>
            </a:r>
            <a:r>
              <a:rPr lang="en-US" sz="2200" dirty="0" smtClean="0"/>
              <a:t>: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o-RO" dirty="0" smtClean="0"/>
              <a:t>Metode de educare care contribuie la formarea unor trăsături pozitive de  caracter: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lvl="0" algn="just"/>
            <a:r>
              <a:rPr lang="en-US" b="1" i="1" u="sng" dirty="0" err="1" smtClean="0"/>
              <a:t>Metoda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exemplului</a:t>
            </a:r>
            <a:r>
              <a:rPr lang="en-US" b="1" dirty="0" smtClean="0"/>
              <a:t> </a:t>
            </a:r>
            <a:r>
              <a:rPr lang="en-US" b="1" dirty="0" smtClean="0"/>
              <a:t>– </a:t>
            </a:r>
            <a:r>
              <a:rPr lang="en-US" dirty="0" err="1" smtClean="0"/>
              <a:t>constă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oferirea</a:t>
            </a:r>
            <a:r>
              <a:rPr lang="en-US" dirty="0" smtClean="0"/>
              <a:t> de </a:t>
            </a:r>
            <a:r>
              <a:rPr lang="en-US" dirty="0" err="1" smtClean="0"/>
              <a:t>modele</a:t>
            </a:r>
            <a:r>
              <a:rPr lang="en-US" dirty="0" smtClean="0"/>
              <a:t> de </a:t>
            </a:r>
            <a:r>
              <a:rPr lang="en-US" dirty="0" err="1" smtClean="0"/>
              <a:t>conduită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 </a:t>
            </a:r>
            <a:r>
              <a:rPr lang="en-US" dirty="0" err="1" smtClean="0"/>
              <a:t>copilul</a:t>
            </a:r>
            <a:r>
              <a:rPr lang="en-US" dirty="0" smtClean="0"/>
              <a:t> </a:t>
            </a:r>
            <a:r>
              <a:rPr lang="en-US" dirty="0" err="1" smtClean="0"/>
              <a:t>urmează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le </a:t>
            </a:r>
            <a:r>
              <a:rPr lang="en-US" dirty="0" err="1" smtClean="0"/>
              <a:t>imite</a:t>
            </a:r>
            <a:r>
              <a:rPr lang="en-US" dirty="0" smtClean="0"/>
              <a:t>. </a:t>
            </a:r>
            <a:endParaRPr lang="ro-RO" dirty="0" smtClean="0"/>
          </a:p>
          <a:p>
            <a:pPr lvl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Exemplul</a:t>
            </a:r>
            <a:r>
              <a:rPr lang="en-US" dirty="0" smtClean="0"/>
              <a:t>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oferit</a:t>
            </a:r>
            <a:r>
              <a:rPr lang="en-US" dirty="0" smtClean="0"/>
              <a:t> </a:t>
            </a:r>
            <a:r>
              <a:rPr lang="en-US" dirty="0" err="1" smtClean="0"/>
              <a:t>copiilor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două</a:t>
            </a:r>
            <a:r>
              <a:rPr lang="en-US" dirty="0" smtClean="0"/>
              <a:t> </a:t>
            </a:r>
            <a:r>
              <a:rPr lang="en-US" dirty="0" err="1" smtClean="0"/>
              <a:t>căi</a:t>
            </a:r>
            <a:r>
              <a:rPr lang="en-US" dirty="0" smtClean="0"/>
              <a:t>: </a:t>
            </a:r>
            <a:r>
              <a:rPr lang="en-US" dirty="0" err="1" smtClean="0"/>
              <a:t>calea</a:t>
            </a:r>
            <a:r>
              <a:rPr lang="en-US" dirty="0" smtClean="0"/>
              <a:t> </a:t>
            </a:r>
            <a:r>
              <a:rPr lang="en-US" dirty="0" err="1" smtClean="0"/>
              <a:t>directă</a:t>
            </a:r>
            <a:r>
              <a:rPr lang="en-US" dirty="0" smtClean="0"/>
              <a:t>, </a:t>
            </a:r>
            <a:r>
              <a:rPr lang="en-US" dirty="0" err="1" smtClean="0"/>
              <a:t>exemplul</a:t>
            </a:r>
            <a:r>
              <a:rPr lang="en-US" dirty="0" smtClean="0"/>
              <a:t> </a:t>
            </a:r>
            <a:r>
              <a:rPr lang="en-US" dirty="0" err="1" smtClean="0"/>
              <a:t>viu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care </a:t>
            </a:r>
            <a:r>
              <a:rPr lang="en-US" dirty="0" err="1" smtClean="0"/>
              <a:t>modelul</a:t>
            </a:r>
            <a:r>
              <a:rPr lang="en-US" dirty="0" smtClean="0"/>
              <a:t> </a:t>
            </a:r>
            <a:r>
              <a:rPr lang="en-US" dirty="0" err="1" smtClean="0"/>
              <a:t>îl</a:t>
            </a:r>
            <a:r>
              <a:rPr lang="en-US" dirty="0" smtClean="0"/>
              <a:t> </a:t>
            </a:r>
            <a:r>
              <a:rPr lang="en-US" dirty="0" err="1" smtClean="0"/>
              <a:t>constituie</a:t>
            </a:r>
            <a:r>
              <a:rPr lang="en-US" dirty="0" smtClean="0"/>
              <a:t> </a:t>
            </a:r>
            <a:r>
              <a:rPr lang="en-US" dirty="0" err="1" smtClean="0"/>
              <a:t>adultul</a:t>
            </a:r>
            <a:r>
              <a:rPr lang="en-US" dirty="0" smtClean="0"/>
              <a:t>,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calea</a:t>
            </a:r>
            <a:r>
              <a:rPr lang="en-US" dirty="0" smtClean="0"/>
              <a:t> </a:t>
            </a:r>
            <a:r>
              <a:rPr lang="en-US" dirty="0" err="1" smtClean="0"/>
              <a:t>indirectă</a:t>
            </a:r>
            <a:r>
              <a:rPr lang="en-US" dirty="0" smtClean="0"/>
              <a:t>,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ro-RO" dirty="0" smtClean="0"/>
              <a:t> </a:t>
            </a:r>
            <a:r>
              <a:rPr lang="en-US" dirty="0" err="1" smtClean="0"/>
              <a:t>literaturii</a:t>
            </a:r>
            <a:r>
              <a:rPr lang="en-US" dirty="0" smtClean="0"/>
              <a:t>, </a:t>
            </a:r>
            <a:r>
              <a:rPr lang="en-US" dirty="0" err="1" smtClean="0"/>
              <a:t>filmelor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situațiilor</a:t>
            </a:r>
            <a:r>
              <a:rPr lang="en-US" dirty="0" smtClean="0"/>
              <a:t> de </a:t>
            </a:r>
            <a:r>
              <a:rPr lang="en-US" dirty="0" err="1" smtClean="0"/>
              <a:t>viață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ro-RO" dirty="0" smtClean="0"/>
              <a:t> </a:t>
            </a:r>
            <a:r>
              <a:rPr lang="en-US" dirty="0" smtClean="0"/>
              <a:t>care </a:t>
            </a:r>
            <a:r>
              <a:rPr lang="en-US" dirty="0" err="1" smtClean="0"/>
              <a:t>diferite</a:t>
            </a:r>
            <a:r>
              <a:rPr lang="en-US" dirty="0" smtClean="0"/>
              <a:t> </a:t>
            </a:r>
            <a:r>
              <a:rPr lang="en-US" dirty="0" err="1" smtClean="0"/>
              <a:t>personaje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reliefate</a:t>
            </a:r>
            <a:r>
              <a:rPr lang="en-US" dirty="0" smtClean="0"/>
              <a:t> ca </a:t>
            </a:r>
            <a:r>
              <a:rPr lang="en-US" dirty="0" err="1" smtClean="0"/>
              <a:t>modele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copii</a:t>
            </a:r>
            <a:r>
              <a:rPr lang="en-US" dirty="0" smtClean="0"/>
              <a:t>.</a:t>
            </a:r>
            <a:endParaRPr lang="ro-RO" dirty="0" smtClean="0"/>
          </a:p>
          <a:p>
            <a:pPr lvl="0" algn="just">
              <a:buNone/>
            </a:pPr>
            <a:endParaRPr lang="en-US" dirty="0" smtClean="0"/>
          </a:p>
          <a:p>
            <a:pPr lvl="0" algn="just"/>
            <a:r>
              <a:rPr lang="en-US" b="1" i="1" u="sng" dirty="0" err="1" smtClean="0"/>
              <a:t>Metoda</a:t>
            </a:r>
            <a:r>
              <a:rPr lang="en-US" b="1" i="1" u="sng" dirty="0" smtClean="0"/>
              <a:t> </a:t>
            </a:r>
            <a:r>
              <a:rPr lang="en-US" b="1" i="1" u="sng" dirty="0" err="1" smtClean="0"/>
              <a:t>exercitiului</a:t>
            </a:r>
            <a:r>
              <a:rPr lang="en-US" b="1" i="1" u="sng" dirty="0" smtClean="0"/>
              <a:t> </a:t>
            </a:r>
            <a:r>
              <a:rPr lang="en-US" b="1" i="1" u="sng" dirty="0" smtClean="0"/>
              <a:t>–</a:t>
            </a:r>
            <a:r>
              <a:rPr lang="en-US" b="1" i="1" dirty="0" smtClean="0"/>
              <a:t> </a:t>
            </a:r>
            <a:r>
              <a:rPr lang="en-US" dirty="0" err="1" smtClean="0"/>
              <a:t>constă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repetarea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copii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practica</a:t>
            </a:r>
            <a:r>
              <a:rPr lang="en-US" dirty="0" smtClean="0"/>
              <a:t> </a:t>
            </a:r>
            <a:r>
              <a:rPr lang="en-US" dirty="0" err="1" smtClean="0"/>
              <a:t>zilnic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diferitelor</a:t>
            </a:r>
            <a:r>
              <a:rPr lang="en-US" dirty="0" smtClean="0"/>
              <a:t> </a:t>
            </a:r>
            <a:r>
              <a:rPr lang="en-US" dirty="0" err="1" smtClean="0"/>
              <a:t>acțiuni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vederea</a:t>
            </a:r>
            <a:r>
              <a:rPr lang="en-US" dirty="0" smtClean="0"/>
              <a:t> </a:t>
            </a:r>
            <a:r>
              <a:rPr lang="en-US" dirty="0" err="1" smtClean="0"/>
              <a:t>formării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deprinderi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obișnuin</a:t>
            </a:r>
            <a:r>
              <a:rPr lang="ro-RO" dirty="0" smtClean="0"/>
              <a:t>ț</a:t>
            </a:r>
            <a:r>
              <a:rPr lang="en-US" dirty="0" smtClean="0"/>
              <a:t>e </a:t>
            </a:r>
            <a:r>
              <a:rPr lang="en-US" dirty="0" smtClean="0"/>
              <a:t>de </a:t>
            </a:r>
            <a:r>
              <a:rPr lang="en-US" dirty="0" err="1" smtClean="0"/>
              <a:t>conduită</a:t>
            </a:r>
            <a:r>
              <a:rPr lang="en-US" dirty="0" smtClean="0"/>
              <a:t> </a:t>
            </a:r>
            <a:r>
              <a:rPr lang="en-US" dirty="0" err="1" smtClean="0"/>
              <a:t>morală</a:t>
            </a:r>
            <a:r>
              <a:rPr lang="en-US" dirty="0" smtClean="0"/>
              <a:t>. </a:t>
            </a:r>
            <a:endParaRPr lang="ro-RO" dirty="0" smtClean="0"/>
          </a:p>
          <a:p>
            <a:pPr lvl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Este </a:t>
            </a:r>
            <a:r>
              <a:rPr lang="en-US" dirty="0" err="1" smtClean="0"/>
              <a:t>necesar</a:t>
            </a:r>
            <a:r>
              <a:rPr lang="en-US" dirty="0" smtClean="0"/>
              <a:t> </a:t>
            </a:r>
            <a:r>
              <a:rPr lang="en-US" dirty="0" err="1" smtClean="0"/>
              <a:t>să</a:t>
            </a:r>
            <a:r>
              <a:rPr lang="en-US" dirty="0" smtClean="0"/>
              <a:t> fie </a:t>
            </a:r>
            <a:r>
              <a:rPr lang="en-US" dirty="0" err="1" smtClean="0"/>
              <a:t>asigurate</a:t>
            </a:r>
            <a:r>
              <a:rPr lang="en-US" dirty="0" smtClean="0"/>
              <a:t>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variate</a:t>
            </a:r>
            <a:r>
              <a:rPr lang="en-US" dirty="0" smtClean="0"/>
              <a:t> de </a:t>
            </a:r>
            <a:r>
              <a:rPr lang="en-US" dirty="0" err="1" smtClean="0"/>
              <a:t>repetare</a:t>
            </a:r>
            <a:r>
              <a:rPr lang="en-US" dirty="0" smtClean="0"/>
              <a:t> a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acțiuni</a:t>
            </a:r>
            <a:r>
              <a:rPr lang="en-US" dirty="0" smtClean="0"/>
              <a:t>, </a:t>
            </a:r>
            <a:r>
              <a:rPr lang="en-US" dirty="0" err="1" smtClean="0"/>
              <a:t>dozarea</a:t>
            </a:r>
            <a:r>
              <a:rPr lang="en-US" dirty="0" smtClean="0"/>
              <a:t> </a:t>
            </a:r>
            <a:r>
              <a:rPr lang="en-US" dirty="0" err="1" smtClean="0"/>
              <a:t>optimă</a:t>
            </a:r>
            <a:r>
              <a:rPr lang="en-US" dirty="0" smtClean="0"/>
              <a:t> a </a:t>
            </a:r>
            <a:r>
              <a:rPr lang="en-US" dirty="0" err="1" smtClean="0"/>
              <a:t>numărului</a:t>
            </a:r>
            <a:r>
              <a:rPr lang="en-US" dirty="0" smtClean="0"/>
              <a:t> de </a:t>
            </a:r>
            <a:r>
              <a:rPr lang="en-US" dirty="0" err="1" smtClean="0"/>
              <a:t>repetări</a:t>
            </a:r>
            <a:r>
              <a:rPr lang="en-US" dirty="0" smtClean="0"/>
              <a:t>, </a:t>
            </a:r>
            <a:r>
              <a:rPr lang="en-US" dirty="0" err="1" smtClean="0"/>
              <a:t>organizarea</a:t>
            </a:r>
            <a:r>
              <a:rPr lang="en-US" dirty="0" smtClean="0"/>
              <a:t> </a:t>
            </a:r>
            <a:r>
              <a:rPr lang="en-US" dirty="0" err="1" smtClean="0"/>
              <a:t>acestor</a:t>
            </a:r>
            <a:r>
              <a:rPr lang="en-US" dirty="0" smtClean="0"/>
              <a:t> </a:t>
            </a:r>
            <a:r>
              <a:rPr lang="en-US" dirty="0" err="1" smtClean="0"/>
              <a:t>repetări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condiții</a:t>
            </a:r>
            <a:r>
              <a:rPr lang="en-US" dirty="0" smtClean="0"/>
              <a:t> </a:t>
            </a:r>
            <a:r>
              <a:rPr lang="en-US" dirty="0" err="1" smtClean="0"/>
              <a:t>reale</a:t>
            </a:r>
            <a:r>
              <a:rPr lang="en-US" dirty="0" smtClean="0"/>
              <a:t> de </a:t>
            </a:r>
            <a:r>
              <a:rPr lang="en-US" dirty="0" err="1" smtClean="0"/>
              <a:t>viaț</a:t>
            </a:r>
            <a:r>
              <a:rPr lang="ro-RO" dirty="0" smtClean="0"/>
              <a:t>ă,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condiții</a:t>
            </a:r>
            <a:r>
              <a:rPr lang="en-US" dirty="0" smtClean="0"/>
              <a:t> de </a:t>
            </a:r>
            <a:r>
              <a:rPr lang="en-US" dirty="0" err="1" smtClean="0"/>
              <a:t>joc</a:t>
            </a:r>
            <a:r>
              <a:rPr lang="en-US" dirty="0" smtClean="0"/>
              <a:t>, </a:t>
            </a:r>
            <a:r>
              <a:rPr lang="en-US" dirty="0" err="1" smtClean="0"/>
              <a:t>mai</a:t>
            </a:r>
            <a:r>
              <a:rPr lang="en-US" dirty="0" smtClean="0"/>
              <a:t> ales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prisma</a:t>
            </a:r>
            <a:r>
              <a:rPr lang="en-US" dirty="0" smtClean="0"/>
              <a:t> </a:t>
            </a:r>
            <a:r>
              <a:rPr lang="en-US" dirty="0" err="1" smtClean="0"/>
              <a:t>caracterului</a:t>
            </a:r>
            <a:r>
              <a:rPr lang="en-US" dirty="0" smtClean="0"/>
              <a:t> </a:t>
            </a:r>
            <a:r>
              <a:rPr lang="en-US" dirty="0" err="1" smtClean="0"/>
              <a:t>accesibil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atractiv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</p:spPr>
        <p:txBody>
          <a:bodyPr>
            <a:noAutofit/>
          </a:bodyPr>
          <a:lstStyle/>
          <a:p>
            <a:r>
              <a:rPr lang="en-US" sz="2200" dirty="0" smtClean="0"/>
              <a:t>REPERE</a:t>
            </a:r>
            <a:r>
              <a:rPr lang="ro-RO" sz="2200" dirty="0" smtClean="0"/>
              <a:t>  PENTRU DEZVOLTAREA UNEI PERSONALITĂȚI ARMONIOASE A COPILULUI,  ADRESATE  PĂRINȚILOR ȘI CADRELOR DIDACTICE</a:t>
            </a:r>
            <a:r>
              <a:rPr lang="en-US" sz="2200" dirty="0" smtClean="0"/>
              <a:t>: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o-RO" dirty="0" smtClean="0"/>
              <a:t>Metode de educare care contribuie la formarea unor trăsături pozitive de  caracter</a:t>
            </a:r>
            <a:r>
              <a:rPr lang="ro-RO" dirty="0" smtClean="0"/>
              <a:t>:</a:t>
            </a:r>
          </a:p>
          <a:p>
            <a:pPr algn="ctr">
              <a:buNone/>
            </a:pPr>
            <a:endParaRPr lang="en-US" dirty="0" smtClean="0"/>
          </a:p>
          <a:p>
            <a:pPr lvl="0" algn="just"/>
            <a:r>
              <a:rPr lang="en-US" b="1" i="1" dirty="0" err="1" smtClean="0"/>
              <a:t>C</a:t>
            </a:r>
            <a:r>
              <a:rPr lang="en-US" b="1" i="1" u="sng" dirty="0" err="1" smtClean="0"/>
              <a:t>onvingerea</a:t>
            </a:r>
            <a:r>
              <a:rPr lang="en-US" b="1" i="1" dirty="0" smtClean="0"/>
              <a:t> </a:t>
            </a:r>
            <a:r>
              <a:rPr lang="en-US" b="1" i="1" dirty="0" smtClean="0"/>
              <a:t>–</a:t>
            </a:r>
            <a:r>
              <a:rPr lang="en-US" b="1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realizează</a:t>
            </a:r>
            <a:r>
              <a:rPr lang="ro-RO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explica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r>
              <a:rPr lang="en-US" dirty="0" smtClean="0"/>
              <a:t>, </a:t>
            </a:r>
            <a:r>
              <a:rPr lang="en-US" dirty="0" err="1" smtClean="0"/>
              <a:t>convorbire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discu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 smtClean="0"/>
              <a:t>ocazionale</a:t>
            </a:r>
            <a:r>
              <a:rPr lang="en-US" dirty="0" smtClean="0"/>
              <a:t>. </a:t>
            </a:r>
            <a:endParaRPr lang="ro-RO" dirty="0" smtClean="0"/>
          </a:p>
          <a:p>
            <a:pPr lvl="0" algn="just">
              <a:buNone/>
            </a:pPr>
            <a:r>
              <a:rPr lang="ro-RO" dirty="0" smtClean="0"/>
              <a:t>	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aceasta</a:t>
            </a:r>
            <a:r>
              <a:rPr lang="en-US" dirty="0" smtClean="0"/>
              <a:t> </a:t>
            </a:r>
            <a:r>
              <a:rPr lang="en-US" dirty="0" err="1" smtClean="0"/>
              <a:t>metodă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clarifică</a:t>
            </a:r>
            <a:r>
              <a:rPr lang="en-US" dirty="0" smtClean="0"/>
              <a:t> </a:t>
            </a:r>
            <a:r>
              <a:rPr lang="ro-RO" dirty="0" smtClean="0"/>
              <a:t>propriilor </a:t>
            </a:r>
            <a:r>
              <a:rPr lang="en-US" dirty="0" err="1" smtClean="0"/>
              <a:t>copii</a:t>
            </a:r>
            <a:r>
              <a:rPr lang="en-US" dirty="0" smtClean="0"/>
              <a:t> </a:t>
            </a:r>
            <a:r>
              <a:rPr lang="en-US" dirty="0" err="1" smtClean="0"/>
              <a:t>cerin</a:t>
            </a:r>
            <a:r>
              <a:rPr lang="ro-RO" dirty="0" smtClean="0"/>
              <a:t>ț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regulilor</a:t>
            </a:r>
            <a:r>
              <a:rPr lang="en-US" dirty="0" smtClean="0"/>
              <a:t> de </a:t>
            </a:r>
            <a:r>
              <a:rPr lang="en-US" dirty="0" err="1" smtClean="0"/>
              <a:t>comportare</a:t>
            </a:r>
            <a:r>
              <a:rPr lang="en-US" dirty="0" smtClean="0"/>
              <a:t> </a:t>
            </a:r>
            <a:r>
              <a:rPr lang="en-US" dirty="0" err="1" smtClean="0"/>
              <a:t>civilizată</a:t>
            </a:r>
            <a:r>
              <a:rPr lang="en-US" dirty="0" smtClean="0"/>
              <a:t>, </a:t>
            </a:r>
            <a:r>
              <a:rPr lang="en-US" dirty="0" err="1" smtClean="0"/>
              <a:t>necesitatea</a:t>
            </a:r>
            <a:r>
              <a:rPr lang="en-US" dirty="0" smtClean="0"/>
              <a:t> </a:t>
            </a:r>
            <a:r>
              <a:rPr lang="en-US" dirty="0" err="1" smtClean="0"/>
              <a:t>respectării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ro-RO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precum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care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să</a:t>
            </a:r>
            <a:r>
              <a:rPr lang="en-US" dirty="0" smtClean="0"/>
              <a:t> se </a:t>
            </a:r>
            <a:r>
              <a:rPr lang="en-US" dirty="0" err="1" smtClean="0"/>
              <a:t>aplice</a:t>
            </a:r>
            <a:r>
              <a:rPr lang="en-US" dirty="0" smtClean="0"/>
              <a:t> </a:t>
            </a:r>
            <a:r>
              <a:rPr lang="en-US" dirty="0" err="1" smtClean="0"/>
              <a:t>acestea</a:t>
            </a:r>
            <a:r>
              <a:rPr lang="en-US" dirty="0" smtClean="0"/>
              <a:t>.</a:t>
            </a:r>
            <a:endParaRPr lang="ro-RO" dirty="0" smtClean="0"/>
          </a:p>
          <a:p>
            <a:pPr lvl="0" algn="just">
              <a:buNone/>
            </a:pPr>
            <a:r>
              <a:rPr lang="ro-RO" dirty="0" smtClean="0"/>
              <a:t>	</a:t>
            </a:r>
            <a:r>
              <a:rPr lang="en-US" dirty="0" smtClean="0"/>
              <a:t>Se </a:t>
            </a:r>
            <a:r>
              <a:rPr lang="en-US" dirty="0" err="1" smtClean="0"/>
              <a:t>evită</a:t>
            </a:r>
            <a:r>
              <a:rPr lang="en-US" dirty="0" smtClean="0"/>
              <a:t> </a:t>
            </a:r>
            <a:r>
              <a:rPr lang="en-US" dirty="0" err="1" smtClean="0"/>
              <a:t>verbalismul</a:t>
            </a:r>
            <a:r>
              <a:rPr lang="en-US" dirty="0" smtClean="0"/>
              <a:t> </a:t>
            </a:r>
            <a:r>
              <a:rPr lang="en-US" dirty="0" err="1" smtClean="0"/>
              <a:t>excesiv</a:t>
            </a:r>
            <a:r>
              <a:rPr lang="en-US" dirty="0" smtClean="0"/>
              <a:t>, </a:t>
            </a:r>
            <a:r>
              <a:rPr lang="en-US" dirty="0" err="1" smtClean="0"/>
              <a:t>făcându</a:t>
            </a:r>
            <a:r>
              <a:rPr lang="en-US" dirty="0" smtClean="0"/>
              <a:t>-se </a:t>
            </a:r>
            <a:r>
              <a:rPr lang="en-US" dirty="0" err="1" smtClean="0"/>
              <a:t>apel</a:t>
            </a:r>
            <a:r>
              <a:rPr lang="en-US" dirty="0" smtClean="0"/>
              <a:t> la </a:t>
            </a:r>
            <a:r>
              <a:rPr lang="en-US" dirty="0" err="1" smtClean="0"/>
              <a:t>experiența</a:t>
            </a:r>
            <a:r>
              <a:rPr lang="en-US" dirty="0" smtClean="0"/>
              <a:t> de </a:t>
            </a:r>
            <a:r>
              <a:rPr lang="en-US" dirty="0" err="1" smtClean="0"/>
              <a:t>viață</a:t>
            </a:r>
            <a:r>
              <a:rPr lang="en-US" dirty="0" smtClean="0"/>
              <a:t> a </a:t>
            </a:r>
            <a:r>
              <a:rPr lang="en-US" dirty="0" err="1" smtClean="0"/>
              <a:t>copilului</a:t>
            </a:r>
            <a:r>
              <a:rPr lang="en-US" dirty="0" smtClean="0"/>
              <a:t>.</a:t>
            </a:r>
            <a:endParaRPr lang="ro-RO" dirty="0" smtClean="0"/>
          </a:p>
          <a:p>
            <a:pPr lvl="0" algn="just">
              <a:buNone/>
            </a:pPr>
            <a:endParaRPr lang="en-US" dirty="0" smtClean="0"/>
          </a:p>
          <a:p>
            <a:pPr lvl="0" algn="just"/>
            <a:r>
              <a:rPr lang="ro-RO" b="1" i="1" u="sng" dirty="0" smtClean="0"/>
              <a:t>Aprobarea </a:t>
            </a:r>
            <a:r>
              <a:rPr lang="ro-RO" b="1" i="1" u="sng" dirty="0" smtClean="0"/>
              <a:t>și </a:t>
            </a:r>
            <a:r>
              <a:rPr lang="ro-RO" b="1" i="1" u="sng" dirty="0" smtClean="0"/>
              <a:t>dezaprobarea</a:t>
            </a:r>
            <a:r>
              <a:rPr lang="ro-RO" b="1" dirty="0" smtClean="0"/>
              <a:t> </a:t>
            </a:r>
            <a:r>
              <a:rPr lang="ro-RO" dirty="0" smtClean="0"/>
              <a:t>sunt alte metode de educație </a:t>
            </a:r>
            <a:r>
              <a:rPr lang="ro-RO" dirty="0" smtClean="0"/>
              <a:t>care </a:t>
            </a:r>
            <a:r>
              <a:rPr lang="ro-RO" dirty="0" smtClean="0"/>
              <a:t>constau în aprecierea </a:t>
            </a:r>
            <a:r>
              <a:rPr lang="ro-RO" dirty="0" smtClean="0"/>
              <a:t>unor fapte ale copiilor ca </a:t>
            </a:r>
            <a:r>
              <a:rPr lang="ro-RO" dirty="0" smtClean="0"/>
              <a:t>fiind </a:t>
            </a:r>
            <a:r>
              <a:rPr lang="ro-RO" dirty="0" smtClean="0"/>
              <a:t>pozitive </a:t>
            </a:r>
            <a:r>
              <a:rPr lang="ro-RO" dirty="0" smtClean="0"/>
              <a:t>sau </a:t>
            </a:r>
            <a:r>
              <a:rPr lang="ro-RO" dirty="0" smtClean="0"/>
              <a:t>negative, </a:t>
            </a:r>
            <a:r>
              <a:rPr lang="ro-RO" dirty="0" smtClean="0"/>
              <a:t>în vederea întăririi celor pozitive și înlăturării celor negative. </a:t>
            </a:r>
            <a:endParaRPr lang="ro-RO" dirty="0" smtClean="0"/>
          </a:p>
          <a:p>
            <a:pPr lvl="0" algn="just">
              <a:buNone/>
            </a:pPr>
            <a:r>
              <a:rPr lang="ro-RO" dirty="0" smtClean="0"/>
              <a:t>	</a:t>
            </a:r>
            <a:r>
              <a:rPr lang="ro-RO" dirty="0" smtClean="0"/>
              <a:t>Aceste </a:t>
            </a:r>
            <a:r>
              <a:rPr lang="ro-RO" dirty="0" smtClean="0"/>
              <a:t>metode fac apel la afectivitatea copilului, la încrederea sa </a:t>
            </a:r>
            <a:r>
              <a:rPr lang="ro-RO" dirty="0" smtClean="0"/>
              <a:t>în opiniile adulților</a:t>
            </a:r>
            <a:r>
              <a:rPr lang="ro-RO" dirty="0" smtClean="0"/>
              <a:t>, la răsunetul puternic pe care îl are exemplul  acestora în viața copilului. Formele de aprobare sunt lauda și </a:t>
            </a:r>
            <a:r>
              <a:rPr lang="ro-RO" dirty="0" smtClean="0"/>
              <a:t>recompensa, </a:t>
            </a:r>
            <a:r>
              <a:rPr lang="ro-RO" dirty="0" smtClean="0"/>
              <a:t>sub diferite </a:t>
            </a:r>
            <a:r>
              <a:rPr lang="ro-RO" dirty="0" smtClean="0"/>
              <a:t>forme, </a:t>
            </a:r>
            <a:r>
              <a:rPr lang="ro-RO" dirty="0" smtClean="0"/>
              <a:t>iar formele de dezaprobare sunt observația individuală, pedeapsa prin privarea unei </a:t>
            </a:r>
            <a:r>
              <a:rPr lang="ro-RO" dirty="0" smtClean="0"/>
              <a:t>dorințe</a:t>
            </a:r>
            <a:r>
              <a:rPr lang="ro-RO" dirty="0" smtClean="0"/>
              <a:t>, stabilirea unei consecințe logice pentru comportament.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2400" dirty="0" smtClean="0"/>
              <a:t>Iar în </a:t>
            </a:r>
            <a:r>
              <a:rPr lang="ro-RO" sz="2400" dirty="0" smtClean="0"/>
              <a:t>încheiere, </a:t>
            </a:r>
            <a:r>
              <a:rPr lang="ro-RO" sz="2400" dirty="0" smtClean="0"/>
              <a:t>câteva repere pentru părinți și educatori</a:t>
            </a:r>
            <a:r>
              <a:rPr lang="ro-RO" sz="2400" dirty="0" smtClean="0"/>
              <a:t>... din </a:t>
            </a:r>
            <a:r>
              <a:rPr lang="ro-RO" sz="2400" dirty="0" smtClean="0"/>
              <a:t>înțelepciunea vechilor filozofi greci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o-RO" dirty="0" smtClean="0"/>
              <a:t>	</a:t>
            </a:r>
            <a:r>
              <a:rPr lang="ro-RO" dirty="0" smtClean="0"/>
              <a:t>„</a:t>
            </a:r>
            <a:r>
              <a:rPr lang="en-US" dirty="0" smtClean="0"/>
              <a:t>P</a:t>
            </a:r>
            <a:r>
              <a:rPr lang="ro-RO" dirty="0" smtClean="0"/>
              <a:t>ă</a:t>
            </a:r>
            <a:r>
              <a:rPr lang="en-US" dirty="0" err="1" smtClean="0"/>
              <a:t>rin</a:t>
            </a:r>
            <a:r>
              <a:rPr lang="ro-RO" dirty="0" smtClean="0"/>
              <a:t>ț</a:t>
            </a:r>
            <a:r>
              <a:rPr lang="en-US" dirty="0" smtClean="0"/>
              <a:t>ii nu </a:t>
            </a:r>
            <a:r>
              <a:rPr lang="en-US" dirty="0" err="1" smtClean="0"/>
              <a:t>trebuie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fie </a:t>
            </a:r>
            <a:r>
              <a:rPr lang="en-US" dirty="0" err="1" smtClean="0"/>
              <a:t>aspri</a:t>
            </a:r>
            <a:r>
              <a:rPr lang="en-US" dirty="0" smtClean="0"/>
              <a:t>, </a:t>
            </a:r>
            <a:r>
              <a:rPr lang="en-US" dirty="0" err="1" smtClean="0"/>
              <a:t>duri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foarte</a:t>
            </a:r>
            <a:r>
              <a:rPr lang="en-US" dirty="0" smtClean="0"/>
              <a:t> </a:t>
            </a:r>
            <a:r>
              <a:rPr lang="en-US" dirty="0" err="1" smtClean="0"/>
              <a:t>severi</a:t>
            </a:r>
            <a:r>
              <a:rPr lang="en-US" dirty="0" smtClean="0"/>
              <a:t>, </a:t>
            </a:r>
            <a:r>
              <a:rPr lang="en-US" dirty="0" err="1" smtClean="0"/>
              <a:t>ci</a:t>
            </a:r>
            <a:r>
              <a:rPr lang="en-US" dirty="0" smtClean="0"/>
              <a:t>, </a:t>
            </a:r>
            <a:r>
              <a:rPr lang="en-US" dirty="0" err="1" smtClean="0"/>
              <a:t>dimpotriv</a:t>
            </a:r>
            <a:r>
              <a:rPr lang="ro-RO" dirty="0" smtClean="0"/>
              <a:t>ă</a:t>
            </a:r>
            <a:r>
              <a:rPr lang="en-US" dirty="0" smtClean="0"/>
              <a:t>,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ierte</a:t>
            </a:r>
            <a:r>
              <a:rPr lang="en-US" dirty="0" smtClean="0"/>
              <a:t> </a:t>
            </a:r>
            <a:r>
              <a:rPr lang="en-US" dirty="0" err="1" smtClean="0"/>
              <a:t>gre</a:t>
            </a:r>
            <a:r>
              <a:rPr lang="ro-RO" dirty="0" smtClean="0"/>
              <a:t>ș</a:t>
            </a:r>
            <a:r>
              <a:rPr lang="en-US" dirty="0" err="1" smtClean="0"/>
              <a:t>elile</a:t>
            </a:r>
            <a:r>
              <a:rPr lang="en-US" dirty="0" smtClean="0"/>
              <a:t> </a:t>
            </a:r>
            <a:r>
              <a:rPr lang="en-US" dirty="0" err="1" smtClean="0"/>
              <a:t>copiilor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îș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aminteasc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dirty="0" err="1" smtClean="0"/>
              <a:t>faptul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au </a:t>
            </a:r>
            <a:r>
              <a:rPr lang="en-US" dirty="0" err="1" smtClean="0"/>
              <a:t>fost</a:t>
            </a:r>
            <a:r>
              <a:rPr lang="en-US" dirty="0" smtClean="0"/>
              <a:t> </a:t>
            </a:r>
            <a:r>
              <a:rPr lang="en-US" dirty="0" err="1" smtClean="0"/>
              <a:t>odat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copii</a:t>
            </a:r>
            <a:r>
              <a:rPr lang="en-US" dirty="0" smtClean="0"/>
              <a:t>.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err="1" smtClean="0"/>
              <a:t>î</a:t>
            </a:r>
            <a:r>
              <a:rPr lang="en-US" dirty="0" err="1" smtClean="0"/>
              <a:t>mbine</a:t>
            </a:r>
            <a:r>
              <a:rPr lang="en-US" dirty="0" smtClean="0"/>
              <a:t> </a:t>
            </a:r>
            <a:r>
              <a:rPr lang="en-US" dirty="0" err="1" smtClean="0"/>
              <a:t>cerin</a:t>
            </a:r>
            <a:r>
              <a:rPr lang="ro-RO" dirty="0" smtClean="0"/>
              <a:t>ț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de la </a:t>
            </a:r>
            <a:r>
              <a:rPr lang="en-US" dirty="0" err="1" smtClean="0"/>
              <a:t>copii</a:t>
            </a:r>
            <a:r>
              <a:rPr lang="en-US" dirty="0" smtClean="0"/>
              <a:t> cu bun</a:t>
            </a:r>
            <a:r>
              <a:rPr lang="ro-RO" dirty="0" smtClean="0"/>
              <a:t>ă</a:t>
            </a:r>
            <a:r>
              <a:rPr lang="en-US" dirty="0" err="1" smtClean="0"/>
              <a:t>tatea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cu </a:t>
            </a:r>
            <a:r>
              <a:rPr lang="en-US" dirty="0" err="1" smtClean="0"/>
              <a:t>dragostea</a:t>
            </a:r>
            <a:r>
              <a:rPr lang="en-US" dirty="0" smtClean="0"/>
              <a:t>, a</a:t>
            </a:r>
            <a:r>
              <a:rPr lang="ro-RO" dirty="0" smtClean="0"/>
              <a:t>ș</a:t>
            </a:r>
            <a:r>
              <a:rPr lang="en-US" dirty="0" smtClean="0"/>
              <a:t>a cum </a:t>
            </a:r>
            <a:r>
              <a:rPr lang="en-US" dirty="0" err="1" smtClean="0"/>
              <a:t>doctorii</a:t>
            </a:r>
            <a:r>
              <a:rPr lang="en-US" dirty="0" smtClean="0"/>
              <a:t>,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interesul</a:t>
            </a:r>
            <a:r>
              <a:rPr lang="en-US" dirty="0" smtClean="0"/>
              <a:t> </a:t>
            </a:r>
            <a:r>
              <a:rPr lang="en-US" dirty="0" err="1" smtClean="0"/>
              <a:t>bolnavului</a:t>
            </a:r>
            <a:r>
              <a:rPr lang="en-US" dirty="0" smtClean="0"/>
              <a:t>, </a:t>
            </a:r>
            <a:r>
              <a:rPr lang="en-US" dirty="0" err="1" smtClean="0"/>
              <a:t>amestec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medicamentele</a:t>
            </a:r>
            <a:r>
              <a:rPr lang="en-US" dirty="0" smtClean="0"/>
              <a:t> </a:t>
            </a:r>
            <a:r>
              <a:rPr lang="en-US" dirty="0" err="1" smtClean="0"/>
              <a:t>amare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siropurile</a:t>
            </a:r>
            <a:r>
              <a:rPr lang="en-US" dirty="0" smtClean="0"/>
              <a:t> </a:t>
            </a:r>
            <a:r>
              <a:rPr lang="en-US" dirty="0" err="1" smtClean="0"/>
              <a:t>dulci</a:t>
            </a:r>
            <a:r>
              <a:rPr lang="en-US" dirty="0" smtClean="0"/>
              <a:t>. </a:t>
            </a:r>
            <a:r>
              <a:rPr lang="en-US" dirty="0" err="1" smtClean="0"/>
              <a:t>Uneori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cedeze</a:t>
            </a:r>
            <a:r>
              <a:rPr lang="en-US" dirty="0" smtClean="0"/>
              <a:t> </a:t>
            </a:r>
            <a:r>
              <a:rPr lang="en-US" dirty="0" err="1" smtClean="0"/>
              <a:t>cerin</a:t>
            </a:r>
            <a:r>
              <a:rPr lang="ro-RO" dirty="0" smtClean="0"/>
              <a:t>ț</a:t>
            </a:r>
            <a:r>
              <a:rPr lang="en-US" dirty="0" err="1" smtClean="0"/>
              <a:t>elor</a:t>
            </a:r>
            <a:r>
              <a:rPr lang="en-US" dirty="0" smtClean="0"/>
              <a:t> </a:t>
            </a:r>
            <a:r>
              <a:rPr lang="en-US" dirty="0" err="1" smtClean="0"/>
              <a:t>inofensive</a:t>
            </a:r>
            <a:r>
              <a:rPr lang="en-US" dirty="0" smtClean="0"/>
              <a:t> ale </a:t>
            </a:r>
            <a:r>
              <a:rPr lang="en-US" dirty="0" err="1" smtClean="0"/>
              <a:t>copiilor</a:t>
            </a:r>
            <a:r>
              <a:rPr lang="en-US" dirty="0" smtClean="0"/>
              <a:t>, </a:t>
            </a:r>
            <a:r>
              <a:rPr lang="en-US" dirty="0" err="1" smtClean="0"/>
              <a:t>alteori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fie </a:t>
            </a:r>
            <a:r>
              <a:rPr lang="en-US" dirty="0" err="1" smtClean="0"/>
              <a:t>neclinti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fa</a:t>
            </a:r>
            <a:r>
              <a:rPr lang="ro-RO" dirty="0" smtClean="0"/>
              <a:t>ț</a:t>
            </a:r>
            <a:r>
              <a:rPr lang="en-US" dirty="0" smtClean="0"/>
              <a:t>a </a:t>
            </a:r>
            <a:r>
              <a:rPr lang="en-US" dirty="0" err="1" smtClean="0"/>
              <a:t>dorin</a:t>
            </a:r>
            <a:r>
              <a:rPr lang="ro-RO" dirty="0" smtClean="0"/>
              <a:t>ț</a:t>
            </a:r>
            <a:r>
              <a:rPr lang="en-US" dirty="0" err="1" smtClean="0"/>
              <a:t>elor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v</a:t>
            </a:r>
            <a:r>
              <a:rPr lang="ro-RO" dirty="0" smtClean="0"/>
              <a:t>ă</a:t>
            </a:r>
            <a:r>
              <a:rPr lang="en-US" dirty="0" smtClean="0"/>
              <a:t>t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ă</a:t>
            </a:r>
            <a:r>
              <a:rPr lang="en-US" dirty="0" err="1" smtClean="0"/>
              <a:t>toare</a:t>
            </a:r>
            <a:r>
              <a:rPr lang="en-US" dirty="0" smtClean="0"/>
              <a:t>. </a:t>
            </a:r>
            <a:r>
              <a:rPr lang="en-US" dirty="0" err="1" smtClean="0"/>
              <a:t>Dac</a:t>
            </a:r>
            <a:r>
              <a:rPr lang="ro-RO" dirty="0" smtClean="0"/>
              <a:t>ă</a:t>
            </a:r>
            <a:r>
              <a:rPr lang="en-US" dirty="0" smtClean="0"/>
              <a:t> se </a:t>
            </a:r>
            <a:r>
              <a:rPr lang="ro-RO" dirty="0" smtClean="0"/>
              <a:t>î</a:t>
            </a:r>
            <a:r>
              <a:rPr lang="en-US" dirty="0" err="1" smtClean="0"/>
              <a:t>nt</a:t>
            </a:r>
            <a:r>
              <a:rPr lang="ro-RO" dirty="0" smtClean="0"/>
              <a:t>â</a:t>
            </a:r>
            <a:r>
              <a:rPr lang="en-US" dirty="0" err="1" smtClean="0"/>
              <a:t>mpl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uneori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se m</a:t>
            </a:r>
            <a:r>
              <a:rPr lang="ro-RO" dirty="0" smtClean="0"/>
              <a:t>â</a:t>
            </a:r>
            <a:r>
              <a:rPr lang="en-US" dirty="0" err="1" smtClean="0"/>
              <a:t>nie</a:t>
            </a:r>
            <a:r>
              <a:rPr lang="en-US" dirty="0" smtClean="0"/>
              <a:t>, s</a:t>
            </a:r>
            <a:r>
              <a:rPr lang="ro-RO" dirty="0" smtClean="0"/>
              <a:t>ă</a:t>
            </a:r>
            <a:r>
              <a:rPr lang="en-US" dirty="0" smtClean="0"/>
              <a:t> se </a:t>
            </a:r>
            <a:r>
              <a:rPr lang="en-US" dirty="0" err="1" smtClean="0"/>
              <a:t>lini</a:t>
            </a:r>
            <a:r>
              <a:rPr lang="ro-RO" dirty="0" smtClean="0"/>
              <a:t>ș</a:t>
            </a:r>
            <a:r>
              <a:rPr lang="en-US" dirty="0" err="1" smtClean="0"/>
              <a:t>teasc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repede</a:t>
            </a:r>
            <a:r>
              <a:rPr lang="ro-RO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se </a:t>
            </a:r>
            <a:r>
              <a:rPr lang="en-US" dirty="0" err="1" smtClean="0"/>
              <a:t>poarte</a:t>
            </a:r>
            <a:r>
              <a:rPr lang="en-US" dirty="0" smtClean="0"/>
              <a:t> cu </a:t>
            </a:r>
            <a:r>
              <a:rPr lang="en-US" dirty="0" err="1" smtClean="0"/>
              <a:t>tandre</a:t>
            </a:r>
            <a:r>
              <a:rPr lang="ro-RO" dirty="0" smtClean="0"/>
              <a:t>ț</a:t>
            </a:r>
            <a:r>
              <a:rPr lang="en-US" dirty="0" smtClean="0"/>
              <a:t>e.”</a:t>
            </a:r>
            <a:r>
              <a:rPr lang="ro-RO" dirty="0" smtClean="0"/>
              <a:t> (Plutarh)</a:t>
            </a:r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Bibliografie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7048"/>
            <a:ext cx="8503920" cy="4572000"/>
          </a:xfrm>
        </p:spPr>
        <p:txBody>
          <a:bodyPr>
            <a:normAutofit fontScale="85000" lnSpcReduction="20000"/>
          </a:bodyPr>
          <a:lstStyle/>
          <a:p>
            <a:r>
              <a:rPr lang="ro-RO" b="1" i="1" dirty="0" smtClean="0"/>
              <a:t>Disciplinarea pozitivă </a:t>
            </a:r>
            <a:r>
              <a:rPr lang="ro-RO" dirty="0" smtClean="0"/>
              <a:t>– Adina Botis, Anca Axente, Editura Asociația de Științe Cognitive din </a:t>
            </a:r>
            <a:r>
              <a:rPr lang="ro-RO" dirty="0" smtClean="0"/>
              <a:t>România</a:t>
            </a:r>
          </a:p>
          <a:p>
            <a:endParaRPr lang="ro-RO" dirty="0" smtClean="0"/>
          </a:p>
          <a:p>
            <a:r>
              <a:rPr lang="ro-RO" b="1" i="1" dirty="0" smtClean="0"/>
              <a:t>Ghidul părintelui curajos </a:t>
            </a:r>
            <a:r>
              <a:rPr lang="ro-RO" dirty="0" smtClean="0"/>
              <a:t>– Cindy </a:t>
            </a:r>
            <a:r>
              <a:rPr lang="ro-RO" dirty="0" smtClean="0"/>
              <a:t>Walton –Mc </a:t>
            </a:r>
            <a:r>
              <a:rPr lang="ro-RO" dirty="0" err="1" smtClean="0"/>
              <a:t>Cawley</a:t>
            </a:r>
            <a:r>
              <a:rPr lang="ro-RO" dirty="0" smtClean="0"/>
              <a:t>, M.Ed.Kathleen A. Walton, Editura Institutului de Psihologie și Psihoterapie </a:t>
            </a:r>
            <a:r>
              <a:rPr lang="ro-RO" dirty="0" err="1" smtClean="0"/>
              <a:t>Adleriană</a:t>
            </a:r>
            <a:endParaRPr lang="ro-RO" dirty="0" smtClean="0"/>
          </a:p>
          <a:p>
            <a:endParaRPr lang="ro-RO" dirty="0" smtClean="0"/>
          </a:p>
          <a:p>
            <a:r>
              <a:rPr lang="ro-RO" b="1" i="1" dirty="0" smtClean="0"/>
              <a:t>Cum să câștigăm de partea noastră copiii și adolescenții, acasă și la școală</a:t>
            </a:r>
            <a:r>
              <a:rPr lang="ro-RO" dirty="0" smtClean="0"/>
              <a:t> – Francis X. Walton, Editura Institutului de Psihologie și Psihoterapie </a:t>
            </a:r>
            <a:r>
              <a:rPr lang="ro-RO" dirty="0" err="1" smtClean="0"/>
              <a:t>Adleriană</a:t>
            </a:r>
            <a:endParaRPr lang="ro-RO" dirty="0" smtClean="0"/>
          </a:p>
          <a:p>
            <a:endParaRPr lang="ro-RO" dirty="0" smtClean="0"/>
          </a:p>
          <a:p>
            <a:r>
              <a:rPr lang="ro-RO" b="1" i="1" dirty="0" smtClean="0"/>
              <a:t>Din înțelepciunea sfinților părinți și a vechilor filozofi greci – </a:t>
            </a:r>
            <a:r>
              <a:rPr lang="ro-RO" dirty="0" smtClean="0"/>
              <a:t>Ieromonahul Chiril, Editura Bunavestire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244</TotalTime>
  <Words>737</Words>
  <Application>Microsoft Office PowerPoint</Application>
  <PresentationFormat>Expunere pe ecran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9</vt:i4>
      </vt:variant>
    </vt:vector>
  </HeadingPairs>
  <TitlesOfParts>
    <vt:vector size="10" baseType="lpstr">
      <vt:lpstr>Civic</vt:lpstr>
      <vt:lpstr>Repere în dezvoltarea armonioasă a personalității</vt:lpstr>
      <vt:lpstr>REPERE  PENTRU DEZVOLTAREA UNEI PERSONALITĂȚI ARMONIOASE , ADRESATE ELEVILOR</vt:lpstr>
      <vt:lpstr>REPERE  PENTRU DEZVOLTAREA UNEI PERSONALITĂȚI ARMONIOASE , ADRESATE ELEVILOR</vt:lpstr>
      <vt:lpstr>REPERE  PENTRU DEZVOLTAREA UNEI PERSONALITĂȚI ARMONIOASE  A COPILULUI,  ADRESATE  PĂRINȚILOR</vt:lpstr>
      <vt:lpstr>REPERE  PENTRU DEZVOLTAREA UNEI PERSONALITĂȚI ARMONIOASE  A COPILULUI,  ADRESATE  PĂRINȚILOR</vt:lpstr>
      <vt:lpstr>REPERE  PENTRU DEZVOLTAREA UNEI PERSONALITĂȚI ARMONIOASE A COPILULUI,  ADRESATE  PĂRINȚILOR ȘI CADRELOR DIDACTICE:</vt:lpstr>
      <vt:lpstr>REPERE  PENTRU DEZVOLTAREA UNEI PERSONALITĂȚI ARMONIOASE A COPILULUI,  ADRESATE  PĂRINȚILOR ȘI CADRELOR DIDACTICE:</vt:lpstr>
      <vt:lpstr>Iar în încheiere, câteva repere pentru părinți și educatori... din înțelepciunea vechilor filozofi greci</vt:lpstr>
      <vt:lpstr>Bibliografie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Consilierea parentala incotro?Provocari si dileme.</dc:title>
  <dc:creator>Laurentiu</dc:creator>
  <cp:lastModifiedBy>Windows User</cp:lastModifiedBy>
  <cp:revision>12</cp:revision>
  <dcterms:created xsi:type="dcterms:W3CDTF">2017-06-15T20:51:03Z</dcterms:created>
  <dcterms:modified xsi:type="dcterms:W3CDTF">2020-03-30T21:22:04Z</dcterms:modified>
</cp:coreProperties>
</file>